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diagrams/data2.xml" ContentType="application/vnd.openxmlformats-officedocument.drawingml.diagramData+xml"/>
  <Override PartName="/ppt/diagrams/layout2.xml" ContentType="application/vnd.openxmlformats-officedocument.drawingml.diagramLayout+xml"/>
  <Override PartName="/ppt/diagrams/quickStyle2.xml" ContentType="application/vnd.openxmlformats-officedocument.drawingml.diagramStyle+xml"/>
  <Override PartName="/ppt/diagrams/colors2.xml" ContentType="application/vnd.openxmlformats-officedocument.drawingml.diagramColors+xml"/>
  <Override PartName="/ppt/diagrams/drawing2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56" r:id="rId1"/>
  </p:sldMasterIdLst>
  <p:notesMasterIdLst>
    <p:notesMasterId r:id="rId17"/>
  </p:notesMasterIdLst>
  <p:sldIdLst>
    <p:sldId id="256" r:id="rId2"/>
    <p:sldId id="258" r:id="rId3"/>
    <p:sldId id="259" r:id="rId4"/>
    <p:sldId id="260" r:id="rId5"/>
    <p:sldId id="261" r:id="rId6"/>
    <p:sldId id="262" r:id="rId7"/>
    <p:sldId id="263" r:id="rId8"/>
    <p:sldId id="264" r:id="rId9"/>
    <p:sldId id="257" r:id="rId10"/>
    <p:sldId id="265" r:id="rId11"/>
    <p:sldId id="266" r:id="rId12"/>
    <p:sldId id="267" r:id="rId13"/>
    <p:sldId id="268" r:id="rId14"/>
    <p:sldId id="269" r:id="rId15"/>
    <p:sldId id="271" r:id="rId16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E3EFF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5521"/>
    <p:restoredTop sz="94008"/>
  </p:normalViewPr>
  <p:slideViewPr>
    <p:cSldViewPr snapToGrid="0" snapToObjects="1">
      <p:cViewPr varScale="1">
        <p:scale>
          <a:sx n="119" d="100"/>
          <a:sy n="119" d="100"/>
        </p:scale>
        <p:origin x="1496" y="1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colors2.xml><?xml version="1.0" encoding="utf-8"?>
<dgm:colorsDef xmlns:dgm="http://schemas.openxmlformats.org/drawingml/2006/diagram" xmlns:a="http://schemas.openxmlformats.org/drawingml/2006/main" uniqueId="urn:microsoft.com/office/officeart/2005/8/colors/accent1_2">
  <dgm:title val=""/>
  <dgm:desc val=""/>
  <dgm:catLst>
    <dgm:cat type="accent1" pri="11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 meth="repeat">
      <a:schemeClr val="accent1"/>
    </dgm:fillClrLst>
    <dgm:linClrLst meth="repeat">
      <a:schemeClr val="accent1"/>
    </dgm:linClrLst>
    <dgm:effectClrLst/>
    <dgm:txLinClrLst/>
    <dgm:txFillClrLst/>
    <dgm:txEffectClrLst/>
  </dgm:styleLbl>
  <dgm:styleLbl name="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lnNode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1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1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f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bgSib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/>
    <dgm:txEffectClrLst/>
  </dgm:styleLbl>
  <dgm:styleLbl name="sibTrans1D1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1"/>
    </dgm:fillClrLst>
    <dgm:linClrLst meth="repeat">
      <a:schemeClr val="accent1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2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3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4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1">
        <a:tint val="60000"/>
      </a:schemeClr>
    </dgm:fillClrLst>
    <dgm:linClrLst meth="repeat">
      <a:schemeClr val="accent1">
        <a:tint val="60000"/>
      </a:schemeClr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3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2D4">
    <dgm:fillClrLst meth="repeat">
      <a:schemeClr val="accent1"/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1"/>
    </dgm:fillClrLst>
    <dgm:linClrLst meth="repeat">
      <a:schemeClr val="accent1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1"/>
    </dgm:fillClrLst>
    <dgm:linClrLst meth="repeat">
      <a:schemeClr val="accent1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1">
        <a:alpha val="90000"/>
        <a:tint val="40000"/>
      </a:schemeClr>
    </dgm:fillClrLst>
    <dgm:linClrLst meth="repeat">
      <a:schemeClr val="accent1">
        <a:alpha val="90000"/>
        <a:tint val="4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1">
        <a:tint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1">
        <a:shade val="8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1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1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0F1E6E6F-BE15-F14D-AD07-A966A070A00F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CD22FFED-922B-1A4B-A786-D5E6E574B21E}">
      <dgm:prSet phldrT="[Text]"/>
      <dgm:spPr/>
      <dgm:t>
        <a:bodyPr/>
        <a:lstStyle/>
        <a:p>
          <a:r>
            <a:rPr lang="en-US" dirty="0"/>
            <a:t>deposition</a:t>
          </a:r>
        </a:p>
      </dgm:t>
    </dgm:pt>
    <dgm:pt modelId="{50B0A646-13CD-0D4E-81B3-DC2C1E842F28}" type="parTrans" cxnId="{D80ADCE2-7088-2449-AE97-BEBB479B9DCE}">
      <dgm:prSet/>
      <dgm:spPr/>
      <dgm:t>
        <a:bodyPr/>
        <a:lstStyle/>
        <a:p>
          <a:endParaRPr lang="en-US"/>
        </a:p>
      </dgm:t>
    </dgm:pt>
    <dgm:pt modelId="{36EFBF7E-ADEB-914F-8F52-1EFA04359941}" type="sibTrans" cxnId="{D80ADCE2-7088-2449-AE97-BEBB479B9DCE}">
      <dgm:prSet/>
      <dgm:spPr/>
      <dgm:t>
        <a:bodyPr/>
        <a:lstStyle/>
        <a:p>
          <a:endParaRPr lang="en-US"/>
        </a:p>
      </dgm:t>
    </dgm:pt>
    <dgm:pt modelId="{2BCEBAA3-9241-4241-AC1B-B60F4D715D8B}">
      <dgm:prSet phldrT="[Text]"/>
      <dgm:spPr/>
      <dgm:t>
        <a:bodyPr/>
        <a:lstStyle/>
        <a:p>
          <a:r>
            <a:rPr lang="en-US" dirty="0"/>
            <a:t>lithography</a:t>
          </a:r>
        </a:p>
      </dgm:t>
    </dgm:pt>
    <dgm:pt modelId="{E55270A0-D917-E04C-A8FC-F53499E3EADF}" type="parTrans" cxnId="{7F0DAC1C-F098-B648-AB8E-E191848AB5E6}">
      <dgm:prSet/>
      <dgm:spPr/>
      <dgm:t>
        <a:bodyPr/>
        <a:lstStyle/>
        <a:p>
          <a:endParaRPr lang="en-US"/>
        </a:p>
      </dgm:t>
    </dgm:pt>
    <dgm:pt modelId="{8A2BB92D-CBBF-E642-9EF9-95AE9DF892E2}" type="sibTrans" cxnId="{7F0DAC1C-F098-B648-AB8E-E191848AB5E6}">
      <dgm:prSet/>
      <dgm:spPr/>
      <dgm:t>
        <a:bodyPr/>
        <a:lstStyle/>
        <a:p>
          <a:endParaRPr lang="en-US"/>
        </a:p>
      </dgm:t>
    </dgm:pt>
    <dgm:pt modelId="{E11B8542-D673-9F46-996A-A6E5A83688D5}">
      <dgm:prSet phldrT="[Text]"/>
      <dgm:spPr/>
      <dgm:t>
        <a:bodyPr/>
        <a:lstStyle/>
        <a:p>
          <a:r>
            <a:rPr lang="en-US" dirty="0"/>
            <a:t>etch</a:t>
          </a:r>
        </a:p>
      </dgm:t>
    </dgm:pt>
    <dgm:pt modelId="{A23B057F-79B3-BB40-B32F-60062BBDC238}" type="parTrans" cxnId="{F838685E-F5AB-2E43-A732-E905CC018324}">
      <dgm:prSet/>
      <dgm:spPr/>
      <dgm:t>
        <a:bodyPr/>
        <a:lstStyle/>
        <a:p>
          <a:endParaRPr lang="en-US"/>
        </a:p>
      </dgm:t>
    </dgm:pt>
    <dgm:pt modelId="{EC454F81-22AC-8C43-96B9-41B601692B92}" type="sibTrans" cxnId="{F838685E-F5AB-2E43-A732-E905CC018324}">
      <dgm:prSet/>
      <dgm:spPr/>
      <dgm:t>
        <a:bodyPr/>
        <a:lstStyle/>
        <a:p>
          <a:endParaRPr lang="en-US"/>
        </a:p>
      </dgm:t>
    </dgm:pt>
    <dgm:pt modelId="{59EE5AE9-66ED-804C-9292-EED1DDE59114}">
      <dgm:prSet phldrT="[Text]"/>
      <dgm:spPr/>
      <dgm:t>
        <a:bodyPr/>
        <a:lstStyle/>
        <a:p>
          <a:r>
            <a:rPr lang="en-US" dirty="0"/>
            <a:t>putting down material</a:t>
          </a:r>
        </a:p>
      </dgm:t>
    </dgm:pt>
    <dgm:pt modelId="{BCAB58CB-0CF5-5A44-AF1C-6E12175C7E01}" type="parTrans" cxnId="{A9CBE79C-53D2-394F-95F3-4553BCB83700}">
      <dgm:prSet/>
      <dgm:spPr/>
      <dgm:t>
        <a:bodyPr/>
        <a:lstStyle/>
        <a:p>
          <a:endParaRPr lang="en-US"/>
        </a:p>
      </dgm:t>
    </dgm:pt>
    <dgm:pt modelId="{E03A3A32-3729-B248-AB54-48DE4B92643A}" type="sibTrans" cxnId="{A9CBE79C-53D2-394F-95F3-4553BCB83700}">
      <dgm:prSet/>
      <dgm:spPr/>
      <dgm:t>
        <a:bodyPr/>
        <a:lstStyle/>
        <a:p>
          <a:endParaRPr lang="en-US"/>
        </a:p>
      </dgm:t>
    </dgm:pt>
    <dgm:pt modelId="{A98426BE-D388-4449-978C-12C5B71606E9}">
      <dgm:prSet phldrT="[Text]"/>
      <dgm:spPr/>
      <dgm:t>
        <a:bodyPr/>
        <a:lstStyle/>
        <a:p>
          <a:r>
            <a:rPr lang="en-US" dirty="0"/>
            <a:t>"writing" the pattern"</a:t>
          </a:r>
        </a:p>
      </dgm:t>
    </dgm:pt>
    <dgm:pt modelId="{57C4CD51-24E1-D345-9BC3-0C408C640A76}" type="parTrans" cxnId="{91CBA935-BCE0-B443-BC3A-D42D92F914D2}">
      <dgm:prSet/>
      <dgm:spPr/>
      <dgm:t>
        <a:bodyPr/>
        <a:lstStyle/>
        <a:p>
          <a:endParaRPr lang="en-US"/>
        </a:p>
      </dgm:t>
    </dgm:pt>
    <dgm:pt modelId="{DA5164D0-567D-934E-BF5C-14D915ED02D8}" type="sibTrans" cxnId="{91CBA935-BCE0-B443-BC3A-D42D92F914D2}">
      <dgm:prSet/>
      <dgm:spPr/>
      <dgm:t>
        <a:bodyPr/>
        <a:lstStyle/>
        <a:p>
          <a:endParaRPr lang="en-US"/>
        </a:p>
      </dgm:t>
    </dgm:pt>
    <dgm:pt modelId="{F6505DAB-0602-EE45-B0F3-772807DDDD74}">
      <dgm:prSet phldrT="[Text]"/>
      <dgm:spPr/>
      <dgm:t>
        <a:bodyPr/>
        <a:lstStyle/>
        <a:p>
          <a:r>
            <a:rPr lang="en-US" dirty="0"/>
            <a:t>etching the material based on pattern</a:t>
          </a:r>
        </a:p>
      </dgm:t>
    </dgm:pt>
    <dgm:pt modelId="{099E9023-F1CE-4741-9AF5-018345050FF4}" type="parTrans" cxnId="{1FBEFFF0-0140-E744-BCA1-FAB15BE6EE70}">
      <dgm:prSet/>
      <dgm:spPr/>
      <dgm:t>
        <a:bodyPr/>
        <a:lstStyle/>
        <a:p>
          <a:endParaRPr lang="en-US"/>
        </a:p>
      </dgm:t>
    </dgm:pt>
    <dgm:pt modelId="{CD481CEB-E460-0842-BE47-60C107377344}" type="sibTrans" cxnId="{1FBEFFF0-0140-E744-BCA1-FAB15BE6EE70}">
      <dgm:prSet/>
      <dgm:spPr/>
      <dgm:t>
        <a:bodyPr/>
        <a:lstStyle/>
        <a:p>
          <a:endParaRPr lang="en-US"/>
        </a:p>
      </dgm:t>
    </dgm:pt>
    <dgm:pt modelId="{B340C8D5-B898-BA4E-8391-561735EE2C38}" type="pres">
      <dgm:prSet presAssocID="{0F1E6E6F-BE15-F14D-AD07-A966A070A00F}" presName="Name0" presStyleCnt="0">
        <dgm:presLayoutVars>
          <dgm:dir/>
          <dgm:resizeHandles val="exact"/>
        </dgm:presLayoutVars>
      </dgm:prSet>
      <dgm:spPr/>
    </dgm:pt>
    <dgm:pt modelId="{DE52C451-1FE1-224D-BF01-D67D169D30BA}" type="pres">
      <dgm:prSet presAssocID="{CD22FFED-922B-1A4B-A786-D5E6E574B21E}" presName="node" presStyleLbl="node1" presStyleIdx="0" presStyleCnt="3">
        <dgm:presLayoutVars>
          <dgm:bulletEnabled val="1"/>
        </dgm:presLayoutVars>
      </dgm:prSet>
      <dgm:spPr/>
    </dgm:pt>
    <dgm:pt modelId="{3AB4CB96-B8AF-4648-AE66-45E51E6198FA}" type="pres">
      <dgm:prSet presAssocID="{36EFBF7E-ADEB-914F-8F52-1EFA04359941}" presName="sibTrans" presStyleLbl="sibTrans2D1" presStyleIdx="0" presStyleCnt="2"/>
      <dgm:spPr/>
    </dgm:pt>
    <dgm:pt modelId="{E14EC6D5-FE4E-9240-A29D-462341362057}" type="pres">
      <dgm:prSet presAssocID="{36EFBF7E-ADEB-914F-8F52-1EFA04359941}" presName="connectorText" presStyleLbl="sibTrans2D1" presStyleIdx="0" presStyleCnt="2"/>
      <dgm:spPr/>
    </dgm:pt>
    <dgm:pt modelId="{EF260DED-D5E7-954B-94D9-C8F733DCF217}" type="pres">
      <dgm:prSet presAssocID="{2BCEBAA3-9241-4241-AC1B-B60F4D715D8B}" presName="node" presStyleLbl="node1" presStyleIdx="1" presStyleCnt="3">
        <dgm:presLayoutVars>
          <dgm:bulletEnabled val="1"/>
        </dgm:presLayoutVars>
      </dgm:prSet>
      <dgm:spPr/>
    </dgm:pt>
    <dgm:pt modelId="{AA806551-7D5F-644F-BE5B-B218FFBFDE19}" type="pres">
      <dgm:prSet presAssocID="{8A2BB92D-CBBF-E642-9EF9-95AE9DF892E2}" presName="sibTrans" presStyleLbl="sibTrans2D1" presStyleIdx="1" presStyleCnt="2"/>
      <dgm:spPr/>
    </dgm:pt>
    <dgm:pt modelId="{97CFC9BD-A409-A645-AD19-C0DA9A0BCC93}" type="pres">
      <dgm:prSet presAssocID="{8A2BB92D-CBBF-E642-9EF9-95AE9DF892E2}" presName="connectorText" presStyleLbl="sibTrans2D1" presStyleIdx="1" presStyleCnt="2"/>
      <dgm:spPr/>
    </dgm:pt>
    <dgm:pt modelId="{A62CE8A3-585C-7D43-BE96-DA13C0E2749A}" type="pres">
      <dgm:prSet presAssocID="{E11B8542-D673-9F46-996A-A6E5A83688D5}" presName="node" presStyleLbl="node1" presStyleIdx="2" presStyleCnt="3">
        <dgm:presLayoutVars>
          <dgm:bulletEnabled val="1"/>
        </dgm:presLayoutVars>
      </dgm:prSet>
      <dgm:spPr/>
    </dgm:pt>
  </dgm:ptLst>
  <dgm:cxnLst>
    <dgm:cxn modelId="{955A3018-5F4D-1F4B-9B83-EAE153685416}" type="presOf" srcId="{A98426BE-D388-4449-978C-12C5B71606E9}" destId="{EF260DED-D5E7-954B-94D9-C8F733DCF217}" srcOrd="0" destOrd="1" presId="urn:microsoft.com/office/officeart/2005/8/layout/process1"/>
    <dgm:cxn modelId="{7F0DAC1C-F098-B648-AB8E-E191848AB5E6}" srcId="{0F1E6E6F-BE15-F14D-AD07-A966A070A00F}" destId="{2BCEBAA3-9241-4241-AC1B-B60F4D715D8B}" srcOrd="1" destOrd="0" parTransId="{E55270A0-D917-E04C-A8FC-F53499E3EADF}" sibTransId="{8A2BB92D-CBBF-E642-9EF9-95AE9DF892E2}"/>
    <dgm:cxn modelId="{0A68FB27-77A3-8347-B320-4EB6A96767A3}" type="presOf" srcId="{CD22FFED-922B-1A4B-A786-D5E6E574B21E}" destId="{DE52C451-1FE1-224D-BF01-D67D169D30BA}" srcOrd="0" destOrd="0" presId="urn:microsoft.com/office/officeart/2005/8/layout/process1"/>
    <dgm:cxn modelId="{91CBA935-BCE0-B443-BC3A-D42D92F914D2}" srcId="{2BCEBAA3-9241-4241-AC1B-B60F4D715D8B}" destId="{A98426BE-D388-4449-978C-12C5B71606E9}" srcOrd="0" destOrd="0" parTransId="{57C4CD51-24E1-D345-9BC3-0C408C640A76}" sibTransId="{DA5164D0-567D-934E-BF5C-14D915ED02D8}"/>
    <dgm:cxn modelId="{D614AB38-31F3-E84F-925D-FF09B1AADD4F}" type="presOf" srcId="{59EE5AE9-66ED-804C-9292-EED1DDE59114}" destId="{DE52C451-1FE1-224D-BF01-D67D169D30BA}" srcOrd="0" destOrd="1" presId="urn:microsoft.com/office/officeart/2005/8/layout/process1"/>
    <dgm:cxn modelId="{52621D54-37B8-E940-9570-81764ABF8699}" type="presOf" srcId="{8A2BB92D-CBBF-E642-9EF9-95AE9DF892E2}" destId="{97CFC9BD-A409-A645-AD19-C0DA9A0BCC93}" srcOrd="1" destOrd="0" presId="urn:microsoft.com/office/officeart/2005/8/layout/process1"/>
    <dgm:cxn modelId="{F838685E-F5AB-2E43-A732-E905CC018324}" srcId="{0F1E6E6F-BE15-F14D-AD07-A966A070A00F}" destId="{E11B8542-D673-9F46-996A-A6E5A83688D5}" srcOrd="2" destOrd="0" parTransId="{A23B057F-79B3-BB40-B32F-60062BBDC238}" sibTransId="{EC454F81-22AC-8C43-96B9-41B601692B92}"/>
    <dgm:cxn modelId="{A6862282-5674-CE48-AB9B-192BE71D53A8}" type="presOf" srcId="{E11B8542-D673-9F46-996A-A6E5A83688D5}" destId="{A62CE8A3-585C-7D43-BE96-DA13C0E2749A}" srcOrd="0" destOrd="0" presId="urn:microsoft.com/office/officeart/2005/8/layout/process1"/>
    <dgm:cxn modelId="{5F61A38C-06E8-994D-A711-8DDE211EC2C3}" type="presOf" srcId="{0F1E6E6F-BE15-F14D-AD07-A966A070A00F}" destId="{B340C8D5-B898-BA4E-8391-561735EE2C38}" srcOrd="0" destOrd="0" presId="urn:microsoft.com/office/officeart/2005/8/layout/process1"/>
    <dgm:cxn modelId="{61ED3993-7532-5545-8379-BA619CE60D03}" type="presOf" srcId="{36EFBF7E-ADEB-914F-8F52-1EFA04359941}" destId="{3AB4CB96-B8AF-4648-AE66-45E51E6198FA}" srcOrd="0" destOrd="0" presId="urn:microsoft.com/office/officeart/2005/8/layout/process1"/>
    <dgm:cxn modelId="{A9CBE79C-53D2-394F-95F3-4553BCB83700}" srcId="{CD22FFED-922B-1A4B-A786-D5E6E574B21E}" destId="{59EE5AE9-66ED-804C-9292-EED1DDE59114}" srcOrd="0" destOrd="0" parTransId="{BCAB58CB-0CF5-5A44-AF1C-6E12175C7E01}" sibTransId="{E03A3A32-3729-B248-AB54-48DE4B92643A}"/>
    <dgm:cxn modelId="{3893F59D-9571-134E-8FFF-6512153C0716}" type="presOf" srcId="{8A2BB92D-CBBF-E642-9EF9-95AE9DF892E2}" destId="{AA806551-7D5F-644F-BE5B-B218FFBFDE19}" srcOrd="0" destOrd="0" presId="urn:microsoft.com/office/officeart/2005/8/layout/process1"/>
    <dgm:cxn modelId="{B3E63AA3-00B3-A345-86B2-80255496D2C1}" type="presOf" srcId="{36EFBF7E-ADEB-914F-8F52-1EFA04359941}" destId="{E14EC6D5-FE4E-9240-A29D-462341362057}" srcOrd="1" destOrd="0" presId="urn:microsoft.com/office/officeart/2005/8/layout/process1"/>
    <dgm:cxn modelId="{D80ADCE2-7088-2449-AE97-BEBB479B9DCE}" srcId="{0F1E6E6F-BE15-F14D-AD07-A966A070A00F}" destId="{CD22FFED-922B-1A4B-A786-D5E6E574B21E}" srcOrd="0" destOrd="0" parTransId="{50B0A646-13CD-0D4E-81B3-DC2C1E842F28}" sibTransId="{36EFBF7E-ADEB-914F-8F52-1EFA04359941}"/>
    <dgm:cxn modelId="{372DB5E5-7E36-A946-9B60-4CE910F20E4A}" type="presOf" srcId="{F6505DAB-0602-EE45-B0F3-772807DDDD74}" destId="{A62CE8A3-585C-7D43-BE96-DA13C0E2749A}" srcOrd="0" destOrd="1" presId="urn:microsoft.com/office/officeart/2005/8/layout/process1"/>
    <dgm:cxn modelId="{1FBEFFF0-0140-E744-BCA1-FAB15BE6EE70}" srcId="{E11B8542-D673-9F46-996A-A6E5A83688D5}" destId="{F6505DAB-0602-EE45-B0F3-772807DDDD74}" srcOrd="0" destOrd="0" parTransId="{099E9023-F1CE-4741-9AF5-018345050FF4}" sibTransId="{CD481CEB-E460-0842-BE47-60C107377344}"/>
    <dgm:cxn modelId="{BFC796FE-17DA-9740-80F7-3E387FB18C41}" type="presOf" srcId="{2BCEBAA3-9241-4241-AC1B-B60F4D715D8B}" destId="{EF260DED-D5E7-954B-94D9-C8F733DCF217}" srcOrd="0" destOrd="0" presId="urn:microsoft.com/office/officeart/2005/8/layout/process1"/>
    <dgm:cxn modelId="{4FB306AF-322D-464D-A74B-3A3393722E3D}" type="presParOf" srcId="{B340C8D5-B898-BA4E-8391-561735EE2C38}" destId="{DE52C451-1FE1-224D-BF01-D67D169D30BA}" srcOrd="0" destOrd="0" presId="urn:microsoft.com/office/officeart/2005/8/layout/process1"/>
    <dgm:cxn modelId="{BFE9F190-A1D6-C245-8131-E17589387253}" type="presParOf" srcId="{B340C8D5-B898-BA4E-8391-561735EE2C38}" destId="{3AB4CB96-B8AF-4648-AE66-45E51E6198FA}" srcOrd="1" destOrd="0" presId="urn:microsoft.com/office/officeart/2005/8/layout/process1"/>
    <dgm:cxn modelId="{E3C84DE4-D62E-254D-A557-0A6BE6F2FF19}" type="presParOf" srcId="{3AB4CB96-B8AF-4648-AE66-45E51E6198FA}" destId="{E14EC6D5-FE4E-9240-A29D-462341362057}" srcOrd="0" destOrd="0" presId="urn:microsoft.com/office/officeart/2005/8/layout/process1"/>
    <dgm:cxn modelId="{32A39A02-843E-F049-8F19-0A22B64B61B5}" type="presParOf" srcId="{B340C8D5-B898-BA4E-8391-561735EE2C38}" destId="{EF260DED-D5E7-954B-94D9-C8F733DCF217}" srcOrd="2" destOrd="0" presId="urn:microsoft.com/office/officeart/2005/8/layout/process1"/>
    <dgm:cxn modelId="{49B12BC3-4B88-8645-A001-0753B0770325}" type="presParOf" srcId="{B340C8D5-B898-BA4E-8391-561735EE2C38}" destId="{AA806551-7D5F-644F-BE5B-B218FFBFDE19}" srcOrd="3" destOrd="0" presId="urn:microsoft.com/office/officeart/2005/8/layout/process1"/>
    <dgm:cxn modelId="{CA17518E-A15B-5C42-8486-54707B331400}" type="presParOf" srcId="{AA806551-7D5F-644F-BE5B-B218FFBFDE19}" destId="{97CFC9BD-A409-A645-AD19-C0DA9A0BCC93}" srcOrd="0" destOrd="0" presId="urn:microsoft.com/office/officeart/2005/8/layout/process1"/>
    <dgm:cxn modelId="{65651591-52AF-024F-A022-D7B3C25527B2}" type="presParOf" srcId="{B340C8D5-B898-BA4E-8391-561735EE2C38}" destId="{A62CE8A3-585C-7D43-BE96-DA13C0E2749A}" srcOrd="4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8" minVer="http://schemas.openxmlformats.org/drawingml/2006/diagram"/>
    </a:ext>
  </dgm:extLst>
</dgm:dataModel>
</file>

<file path=ppt/diagrams/data2.xml><?xml version="1.0" encoding="utf-8"?>
<dgm:dataModel xmlns:dgm="http://schemas.openxmlformats.org/drawingml/2006/diagram" xmlns:a="http://schemas.openxmlformats.org/drawingml/2006/main">
  <dgm:ptLst>
    <dgm:pt modelId="{7E92363A-BB16-644B-AE9C-3A2BD0E32E0E}" type="doc">
      <dgm:prSet loTypeId="urn:microsoft.com/office/officeart/2005/8/layout/process1" loCatId="" qsTypeId="urn:microsoft.com/office/officeart/2005/8/quickstyle/simple1" qsCatId="simple" csTypeId="urn:microsoft.com/office/officeart/2005/8/colors/accent1_2" csCatId="accent1" phldr="1"/>
      <dgm:spPr/>
    </dgm:pt>
    <dgm:pt modelId="{34B3B78C-05D1-B340-B76D-7F62AA5D8302}">
      <dgm:prSet phldrT="[Text]"/>
      <dgm:spPr/>
      <dgm:t>
        <a:bodyPr/>
        <a:lstStyle/>
        <a:p>
          <a:r>
            <a:rPr lang="en-US" dirty="0"/>
            <a:t>Design target</a:t>
          </a:r>
        </a:p>
      </dgm:t>
    </dgm:pt>
    <dgm:pt modelId="{D42F5125-C830-CE46-B6A4-0A60B8393A53}" type="parTrans" cxnId="{DE62DE84-D5C1-4E4D-A432-5E32402C840B}">
      <dgm:prSet/>
      <dgm:spPr/>
      <dgm:t>
        <a:bodyPr/>
        <a:lstStyle/>
        <a:p>
          <a:endParaRPr lang="en-US"/>
        </a:p>
      </dgm:t>
    </dgm:pt>
    <dgm:pt modelId="{3216563C-42D3-5E42-9390-3CF222CF6FFB}" type="sibTrans" cxnId="{DE62DE84-D5C1-4E4D-A432-5E32402C840B}">
      <dgm:prSet/>
      <dgm:spPr/>
      <dgm:t>
        <a:bodyPr/>
        <a:lstStyle/>
        <a:p>
          <a:endParaRPr lang="en-US"/>
        </a:p>
      </dgm:t>
    </dgm:pt>
    <dgm:pt modelId="{88550047-CAE0-0F4A-A5F7-64BE5B86303D}">
      <dgm:prSet phldrT="[Text]"/>
      <dgm:spPr/>
      <dgm:t>
        <a:bodyPr/>
        <a:lstStyle/>
        <a:p>
          <a:r>
            <a:rPr lang="en-US" dirty="0"/>
            <a:t>Quantify variability</a:t>
          </a:r>
        </a:p>
      </dgm:t>
    </dgm:pt>
    <dgm:pt modelId="{68F83434-C04C-114D-AECC-591D72EF6620}" type="parTrans" cxnId="{0807144C-0AC4-1740-8B1A-4548896FC2A9}">
      <dgm:prSet/>
      <dgm:spPr/>
      <dgm:t>
        <a:bodyPr/>
        <a:lstStyle/>
        <a:p>
          <a:endParaRPr lang="en-US"/>
        </a:p>
      </dgm:t>
    </dgm:pt>
    <dgm:pt modelId="{58244E5E-55DB-B446-AD17-915122FC3C5B}" type="sibTrans" cxnId="{0807144C-0AC4-1740-8B1A-4548896FC2A9}">
      <dgm:prSet/>
      <dgm:spPr/>
      <dgm:t>
        <a:bodyPr/>
        <a:lstStyle/>
        <a:p>
          <a:endParaRPr lang="en-US"/>
        </a:p>
      </dgm:t>
    </dgm:pt>
    <dgm:pt modelId="{E9E16090-46B0-C245-9124-F00861324ADD}">
      <dgm:prSet phldrT="[Text]"/>
      <dgm:spPr/>
      <dgm:t>
        <a:bodyPr/>
        <a:lstStyle/>
        <a:p>
          <a:r>
            <a:rPr lang="en-US" dirty="0"/>
            <a:t>Set limits</a:t>
          </a:r>
        </a:p>
      </dgm:t>
    </dgm:pt>
    <dgm:pt modelId="{FB1D6729-9F6D-414D-B02D-1CBB4C96F0A2}" type="parTrans" cxnId="{3922EF80-C22A-0447-A114-8350F5D06DD0}">
      <dgm:prSet/>
      <dgm:spPr/>
      <dgm:t>
        <a:bodyPr/>
        <a:lstStyle/>
        <a:p>
          <a:endParaRPr lang="en-US"/>
        </a:p>
      </dgm:t>
    </dgm:pt>
    <dgm:pt modelId="{9631A9AD-1BC9-4846-9EE7-143895165FA6}" type="sibTrans" cxnId="{3922EF80-C22A-0447-A114-8350F5D06DD0}">
      <dgm:prSet/>
      <dgm:spPr/>
      <dgm:t>
        <a:bodyPr/>
        <a:lstStyle/>
        <a:p>
          <a:endParaRPr lang="en-US"/>
        </a:p>
      </dgm:t>
    </dgm:pt>
    <dgm:pt modelId="{90E20BB9-E542-7341-B007-648489F6DE7A}">
      <dgm:prSet phldrT="[Text]"/>
      <dgm:spPr/>
      <dgm:t>
        <a:bodyPr/>
        <a:lstStyle/>
        <a:p>
          <a:r>
            <a:rPr lang="en-US" dirty="0"/>
            <a:t>If process exceeds limits, action required.</a:t>
          </a:r>
        </a:p>
      </dgm:t>
    </dgm:pt>
    <dgm:pt modelId="{E953B405-341F-0C40-AE7A-F15210891B71}" type="parTrans" cxnId="{DA6154EF-0C94-194D-9924-5F9AA5F2D0C8}">
      <dgm:prSet/>
      <dgm:spPr/>
      <dgm:t>
        <a:bodyPr/>
        <a:lstStyle/>
        <a:p>
          <a:endParaRPr lang="en-US"/>
        </a:p>
      </dgm:t>
    </dgm:pt>
    <dgm:pt modelId="{CD6C33F9-348A-ED43-A98E-72209A68129B}" type="sibTrans" cxnId="{DA6154EF-0C94-194D-9924-5F9AA5F2D0C8}">
      <dgm:prSet/>
      <dgm:spPr/>
      <dgm:t>
        <a:bodyPr/>
        <a:lstStyle/>
        <a:p>
          <a:endParaRPr lang="en-US"/>
        </a:p>
      </dgm:t>
    </dgm:pt>
    <dgm:pt modelId="{F92795F2-5293-894E-9D35-601886C3B921}" type="pres">
      <dgm:prSet presAssocID="{7E92363A-BB16-644B-AE9C-3A2BD0E32E0E}" presName="Name0" presStyleCnt="0">
        <dgm:presLayoutVars>
          <dgm:dir/>
          <dgm:resizeHandles val="exact"/>
        </dgm:presLayoutVars>
      </dgm:prSet>
      <dgm:spPr/>
    </dgm:pt>
    <dgm:pt modelId="{3563652E-C82F-8247-AC3E-443BD3E2FFE1}" type="pres">
      <dgm:prSet presAssocID="{34B3B78C-05D1-B340-B76D-7F62AA5D8302}" presName="node" presStyleLbl="node1" presStyleIdx="0" presStyleCnt="4">
        <dgm:presLayoutVars>
          <dgm:bulletEnabled val="1"/>
        </dgm:presLayoutVars>
      </dgm:prSet>
      <dgm:spPr/>
    </dgm:pt>
    <dgm:pt modelId="{0BEB4F13-027E-E34E-928F-295E367E2440}" type="pres">
      <dgm:prSet presAssocID="{3216563C-42D3-5E42-9390-3CF222CF6FFB}" presName="sibTrans" presStyleLbl="sibTrans2D1" presStyleIdx="0" presStyleCnt="3"/>
      <dgm:spPr/>
    </dgm:pt>
    <dgm:pt modelId="{A1131FAA-5010-2349-96EF-D1D384CBF946}" type="pres">
      <dgm:prSet presAssocID="{3216563C-42D3-5E42-9390-3CF222CF6FFB}" presName="connectorText" presStyleLbl="sibTrans2D1" presStyleIdx="0" presStyleCnt="3"/>
      <dgm:spPr/>
    </dgm:pt>
    <dgm:pt modelId="{84C1A51E-3555-7146-8B30-9BF15A0C9BBA}" type="pres">
      <dgm:prSet presAssocID="{88550047-CAE0-0F4A-A5F7-64BE5B86303D}" presName="node" presStyleLbl="node1" presStyleIdx="1" presStyleCnt="4">
        <dgm:presLayoutVars>
          <dgm:bulletEnabled val="1"/>
        </dgm:presLayoutVars>
      </dgm:prSet>
      <dgm:spPr/>
    </dgm:pt>
    <dgm:pt modelId="{C23A95F4-50B2-3F44-A657-33EC5135DB12}" type="pres">
      <dgm:prSet presAssocID="{58244E5E-55DB-B446-AD17-915122FC3C5B}" presName="sibTrans" presStyleLbl="sibTrans2D1" presStyleIdx="1" presStyleCnt="3"/>
      <dgm:spPr/>
    </dgm:pt>
    <dgm:pt modelId="{8F17A90D-7148-134F-9933-F04FB58DBB72}" type="pres">
      <dgm:prSet presAssocID="{58244E5E-55DB-B446-AD17-915122FC3C5B}" presName="connectorText" presStyleLbl="sibTrans2D1" presStyleIdx="1" presStyleCnt="3"/>
      <dgm:spPr/>
    </dgm:pt>
    <dgm:pt modelId="{8AB0431E-631C-2E46-993E-015A11F655C4}" type="pres">
      <dgm:prSet presAssocID="{E9E16090-46B0-C245-9124-F00861324ADD}" presName="node" presStyleLbl="node1" presStyleIdx="2" presStyleCnt="4">
        <dgm:presLayoutVars>
          <dgm:bulletEnabled val="1"/>
        </dgm:presLayoutVars>
      </dgm:prSet>
      <dgm:spPr/>
    </dgm:pt>
    <dgm:pt modelId="{BF43E69C-0B99-6047-A8D5-1D019C2D36EB}" type="pres">
      <dgm:prSet presAssocID="{9631A9AD-1BC9-4846-9EE7-143895165FA6}" presName="sibTrans" presStyleLbl="sibTrans2D1" presStyleIdx="2" presStyleCnt="3"/>
      <dgm:spPr/>
    </dgm:pt>
    <dgm:pt modelId="{681C687D-422F-4F49-AA69-1E9062F8FCD3}" type="pres">
      <dgm:prSet presAssocID="{9631A9AD-1BC9-4846-9EE7-143895165FA6}" presName="connectorText" presStyleLbl="sibTrans2D1" presStyleIdx="2" presStyleCnt="3"/>
      <dgm:spPr/>
    </dgm:pt>
    <dgm:pt modelId="{B84EAB83-16A8-B24F-A82C-BF33AAE49B33}" type="pres">
      <dgm:prSet presAssocID="{90E20BB9-E542-7341-B007-648489F6DE7A}" presName="node" presStyleLbl="node1" presStyleIdx="3" presStyleCnt="4">
        <dgm:presLayoutVars>
          <dgm:bulletEnabled val="1"/>
        </dgm:presLayoutVars>
      </dgm:prSet>
      <dgm:spPr/>
    </dgm:pt>
  </dgm:ptLst>
  <dgm:cxnLst>
    <dgm:cxn modelId="{2E635600-828C-C54D-9404-ABA0B78DA530}" type="presOf" srcId="{7E92363A-BB16-644B-AE9C-3A2BD0E32E0E}" destId="{F92795F2-5293-894E-9D35-601886C3B921}" srcOrd="0" destOrd="0" presId="urn:microsoft.com/office/officeart/2005/8/layout/process1"/>
    <dgm:cxn modelId="{5BAE5020-09DA-8B49-9DF4-810318815E54}" type="presOf" srcId="{34B3B78C-05D1-B340-B76D-7F62AA5D8302}" destId="{3563652E-C82F-8247-AC3E-443BD3E2FFE1}" srcOrd="0" destOrd="0" presId="urn:microsoft.com/office/officeart/2005/8/layout/process1"/>
    <dgm:cxn modelId="{16EBDB40-DFC4-114E-8DCC-9062A5F7E3CC}" type="presOf" srcId="{3216563C-42D3-5E42-9390-3CF222CF6FFB}" destId="{A1131FAA-5010-2349-96EF-D1D384CBF946}" srcOrd="1" destOrd="0" presId="urn:microsoft.com/office/officeart/2005/8/layout/process1"/>
    <dgm:cxn modelId="{5CB6D94A-5FAB-374B-A621-3C9386C6C66C}" type="presOf" srcId="{9631A9AD-1BC9-4846-9EE7-143895165FA6}" destId="{681C687D-422F-4F49-AA69-1E9062F8FCD3}" srcOrd="1" destOrd="0" presId="urn:microsoft.com/office/officeart/2005/8/layout/process1"/>
    <dgm:cxn modelId="{0807144C-0AC4-1740-8B1A-4548896FC2A9}" srcId="{7E92363A-BB16-644B-AE9C-3A2BD0E32E0E}" destId="{88550047-CAE0-0F4A-A5F7-64BE5B86303D}" srcOrd="1" destOrd="0" parTransId="{68F83434-C04C-114D-AECC-591D72EF6620}" sibTransId="{58244E5E-55DB-B446-AD17-915122FC3C5B}"/>
    <dgm:cxn modelId="{3A047D69-6FB5-5F46-9C7B-7A00EF423C86}" type="presOf" srcId="{58244E5E-55DB-B446-AD17-915122FC3C5B}" destId="{C23A95F4-50B2-3F44-A657-33EC5135DB12}" srcOrd="0" destOrd="0" presId="urn:microsoft.com/office/officeart/2005/8/layout/process1"/>
    <dgm:cxn modelId="{3922EF80-C22A-0447-A114-8350F5D06DD0}" srcId="{7E92363A-BB16-644B-AE9C-3A2BD0E32E0E}" destId="{E9E16090-46B0-C245-9124-F00861324ADD}" srcOrd="2" destOrd="0" parTransId="{FB1D6729-9F6D-414D-B02D-1CBB4C96F0A2}" sibTransId="{9631A9AD-1BC9-4846-9EE7-143895165FA6}"/>
    <dgm:cxn modelId="{DE62DE84-D5C1-4E4D-A432-5E32402C840B}" srcId="{7E92363A-BB16-644B-AE9C-3A2BD0E32E0E}" destId="{34B3B78C-05D1-B340-B76D-7F62AA5D8302}" srcOrd="0" destOrd="0" parTransId="{D42F5125-C830-CE46-B6A4-0A60B8393A53}" sibTransId="{3216563C-42D3-5E42-9390-3CF222CF6FFB}"/>
    <dgm:cxn modelId="{28322C91-B689-F945-A6AF-5774BF372AB9}" type="presOf" srcId="{9631A9AD-1BC9-4846-9EE7-143895165FA6}" destId="{BF43E69C-0B99-6047-A8D5-1D019C2D36EB}" srcOrd="0" destOrd="0" presId="urn:microsoft.com/office/officeart/2005/8/layout/process1"/>
    <dgm:cxn modelId="{C8CF6D95-30F3-D442-91E2-F66D7E4DBF91}" type="presOf" srcId="{3216563C-42D3-5E42-9390-3CF222CF6FFB}" destId="{0BEB4F13-027E-E34E-928F-295E367E2440}" srcOrd="0" destOrd="0" presId="urn:microsoft.com/office/officeart/2005/8/layout/process1"/>
    <dgm:cxn modelId="{02C86DA5-965E-6846-B13D-CF10625F3AD8}" type="presOf" srcId="{88550047-CAE0-0F4A-A5F7-64BE5B86303D}" destId="{84C1A51E-3555-7146-8B30-9BF15A0C9BBA}" srcOrd="0" destOrd="0" presId="urn:microsoft.com/office/officeart/2005/8/layout/process1"/>
    <dgm:cxn modelId="{EBAF93AB-A077-604B-B285-77F700297DCA}" type="presOf" srcId="{58244E5E-55DB-B446-AD17-915122FC3C5B}" destId="{8F17A90D-7148-134F-9933-F04FB58DBB72}" srcOrd="1" destOrd="0" presId="urn:microsoft.com/office/officeart/2005/8/layout/process1"/>
    <dgm:cxn modelId="{215414C0-66E2-B241-85DA-705B77E8B032}" type="presOf" srcId="{E9E16090-46B0-C245-9124-F00861324ADD}" destId="{8AB0431E-631C-2E46-993E-015A11F655C4}" srcOrd="0" destOrd="0" presId="urn:microsoft.com/office/officeart/2005/8/layout/process1"/>
    <dgm:cxn modelId="{DA6154EF-0C94-194D-9924-5F9AA5F2D0C8}" srcId="{7E92363A-BB16-644B-AE9C-3A2BD0E32E0E}" destId="{90E20BB9-E542-7341-B007-648489F6DE7A}" srcOrd="3" destOrd="0" parTransId="{E953B405-341F-0C40-AE7A-F15210891B71}" sibTransId="{CD6C33F9-348A-ED43-A98E-72209A68129B}"/>
    <dgm:cxn modelId="{02EE72F3-0EE1-3C4E-A2D7-D424994D0E25}" type="presOf" srcId="{90E20BB9-E542-7341-B007-648489F6DE7A}" destId="{B84EAB83-16A8-B24F-A82C-BF33AAE49B33}" srcOrd="0" destOrd="0" presId="urn:microsoft.com/office/officeart/2005/8/layout/process1"/>
    <dgm:cxn modelId="{56CB9818-C08A-984A-8F21-441C880D6902}" type="presParOf" srcId="{F92795F2-5293-894E-9D35-601886C3B921}" destId="{3563652E-C82F-8247-AC3E-443BD3E2FFE1}" srcOrd="0" destOrd="0" presId="urn:microsoft.com/office/officeart/2005/8/layout/process1"/>
    <dgm:cxn modelId="{08CB30A0-6C66-7C48-853E-5A826B29FD7A}" type="presParOf" srcId="{F92795F2-5293-894E-9D35-601886C3B921}" destId="{0BEB4F13-027E-E34E-928F-295E367E2440}" srcOrd="1" destOrd="0" presId="urn:microsoft.com/office/officeart/2005/8/layout/process1"/>
    <dgm:cxn modelId="{32315984-0464-A246-B97F-0F92FA0706E0}" type="presParOf" srcId="{0BEB4F13-027E-E34E-928F-295E367E2440}" destId="{A1131FAA-5010-2349-96EF-D1D384CBF946}" srcOrd="0" destOrd="0" presId="urn:microsoft.com/office/officeart/2005/8/layout/process1"/>
    <dgm:cxn modelId="{BC58AB3D-5F79-EB45-8BB9-D311C577D943}" type="presParOf" srcId="{F92795F2-5293-894E-9D35-601886C3B921}" destId="{84C1A51E-3555-7146-8B30-9BF15A0C9BBA}" srcOrd="2" destOrd="0" presId="urn:microsoft.com/office/officeart/2005/8/layout/process1"/>
    <dgm:cxn modelId="{3A4AB8CD-0302-AD47-A2F0-798D05A28CA0}" type="presParOf" srcId="{F92795F2-5293-894E-9D35-601886C3B921}" destId="{C23A95F4-50B2-3F44-A657-33EC5135DB12}" srcOrd="3" destOrd="0" presId="urn:microsoft.com/office/officeart/2005/8/layout/process1"/>
    <dgm:cxn modelId="{A1524AD8-48C4-B44A-AD2E-4E16E4C63E1D}" type="presParOf" srcId="{C23A95F4-50B2-3F44-A657-33EC5135DB12}" destId="{8F17A90D-7148-134F-9933-F04FB58DBB72}" srcOrd="0" destOrd="0" presId="urn:microsoft.com/office/officeart/2005/8/layout/process1"/>
    <dgm:cxn modelId="{2A613336-869A-A64A-80F7-CE835B41F077}" type="presParOf" srcId="{F92795F2-5293-894E-9D35-601886C3B921}" destId="{8AB0431E-631C-2E46-993E-015A11F655C4}" srcOrd="4" destOrd="0" presId="urn:microsoft.com/office/officeart/2005/8/layout/process1"/>
    <dgm:cxn modelId="{18F58486-247C-DA44-892D-E02A20D10623}" type="presParOf" srcId="{F92795F2-5293-894E-9D35-601886C3B921}" destId="{BF43E69C-0B99-6047-A8D5-1D019C2D36EB}" srcOrd="5" destOrd="0" presId="urn:microsoft.com/office/officeart/2005/8/layout/process1"/>
    <dgm:cxn modelId="{43B2AE26-3480-E145-B530-28EDBF8C3BA1}" type="presParOf" srcId="{BF43E69C-0B99-6047-A8D5-1D019C2D36EB}" destId="{681C687D-422F-4F49-AA69-1E9062F8FCD3}" srcOrd="0" destOrd="0" presId="urn:microsoft.com/office/officeart/2005/8/layout/process1"/>
    <dgm:cxn modelId="{EA2905CA-7F40-1C4F-B153-CEDB82235849}" type="presParOf" srcId="{F92795F2-5293-894E-9D35-601886C3B921}" destId="{B84EAB83-16A8-B24F-A82C-BF33AAE49B33}" srcOrd="6" destOrd="0" presId="urn:microsoft.com/office/officeart/2005/8/layout/process1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E52C451-1FE1-224D-BF01-D67D169D30BA}">
      <dsp:nvSpPr>
        <dsp:cNvPr id="0" name=""/>
        <dsp:cNvSpPr/>
      </dsp:nvSpPr>
      <dsp:spPr>
        <a:xfrm>
          <a:off x="6599" y="1756643"/>
          <a:ext cx="1972536" cy="118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deposition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putting down material</a:t>
          </a:r>
        </a:p>
      </dsp:txBody>
      <dsp:txXfrm>
        <a:off x="41263" y="1791307"/>
        <a:ext cx="1903208" cy="1114193"/>
      </dsp:txXfrm>
    </dsp:sp>
    <dsp:sp modelId="{3AB4CB96-B8AF-4648-AE66-45E51E6198FA}">
      <dsp:nvSpPr>
        <dsp:cNvPr id="0" name=""/>
        <dsp:cNvSpPr/>
      </dsp:nvSpPr>
      <dsp:spPr>
        <a:xfrm>
          <a:off x="2176389" y="2103809"/>
          <a:ext cx="418177" cy="4891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2176389" y="2201647"/>
        <a:ext cx="292724" cy="293513"/>
      </dsp:txXfrm>
    </dsp:sp>
    <dsp:sp modelId="{EF260DED-D5E7-954B-94D9-C8F733DCF217}">
      <dsp:nvSpPr>
        <dsp:cNvPr id="0" name=""/>
        <dsp:cNvSpPr/>
      </dsp:nvSpPr>
      <dsp:spPr>
        <a:xfrm>
          <a:off x="2768150" y="1756643"/>
          <a:ext cx="1972536" cy="118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lithography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"writing" the pattern"</a:t>
          </a:r>
        </a:p>
      </dsp:txBody>
      <dsp:txXfrm>
        <a:off x="2802814" y="1791307"/>
        <a:ext cx="1903208" cy="1114193"/>
      </dsp:txXfrm>
    </dsp:sp>
    <dsp:sp modelId="{AA806551-7D5F-644F-BE5B-B218FFBFDE19}">
      <dsp:nvSpPr>
        <dsp:cNvPr id="0" name=""/>
        <dsp:cNvSpPr/>
      </dsp:nvSpPr>
      <dsp:spPr>
        <a:xfrm>
          <a:off x="4937940" y="2103809"/>
          <a:ext cx="418177" cy="489189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66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500" kern="1200"/>
        </a:p>
      </dsp:txBody>
      <dsp:txXfrm>
        <a:off x="4937940" y="2201647"/>
        <a:ext cx="292724" cy="293513"/>
      </dsp:txXfrm>
    </dsp:sp>
    <dsp:sp modelId="{A62CE8A3-585C-7D43-BE96-DA13C0E2749A}">
      <dsp:nvSpPr>
        <dsp:cNvPr id="0" name=""/>
        <dsp:cNvSpPr/>
      </dsp:nvSpPr>
      <dsp:spPr>
        <a:xfrm>
          <a:off x="5529701" y="1756643"/>
          <a:ext cx="1972536" cy="1183521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72390" tIns="72390" rIns="72390" bIns="72390" numCol="1" spcCol="1270" anchor="t" anchorCtr="0">
          <a:noAutofit/>
        </a:bodyPr>
        <a:lstStyle/>
        <a:p>
          <a:pPr marL="0" lvl="0" indent="0" algn="l" defTabSz="8445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900" kern="1200" dirty="0"/>
            <a:t>etch</a:t>
          </a:r>
        </a:p>
        <a:p>
          <a:pPr marL="114300" lvl="1" indent="-114300" algn="l" defTabSz="666750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"/>
          </a:pPr>
          <a:r>
            <a:rPr lang="en-US" sz="1500" kern="1200" dirty="0"/>
            <a:t>etching the material based on pattern</a:t>
          </a:r>
        </a:p>
      </dsp:txBody>
      <dsp:txXfrm>
        <a:off x="5564365" y="1791307"/>
        <a:ext cx="1903208" cy="1114193"/>
      </dsp:txXfrm>
    </dsp:sp>
  </dsp:spTree>
</dsp:drawing>
</file>

<file path=ppt/diagrams/drawing2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3563652E-C82F-8247-AC3E-443BD3E2FFE1}">
      <dsp:nvSpPr>
        <dsp:cNvPr id="0" name=""/>
        <dsp:cNvSpPr/>
      </dsp:nvSpPr>
      <dsp:spPr>
        <a:xfrm>
          <a:off x="3571" y="510548"/>
          <a:ext cx="1561703" cy="12444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Design target</a:t>
          </a:r>
        </a:p>
      </dsp:txBody>
      <dsp:txXfrm>
        <a:off x="40021" y="546998"/>
        <a:ext cx="1488803" cy="1171582"/>
      </dsp:txXfrm>
    </dsp:sp>
    <dsp:sp modelId="{0BEB4F13-027E-E34E-928F-295E367E2440}">
      <dsp:nvSpPr>
        <dsp:cNvPr id="0" name=""/>
        <dsp:cNvSpPr/>
      </dsp:nvSpPr>
      <dsp:spPr>
        <a:xfrm>
          <a:off x="1721445" y="939138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1721445" y="1016598"/>
        <a:ext cx="231757" cy="232382"/>
      </dsp:txXfrm>
    </dsp:sp>
    <dsp:sp modelId="{84C1A51E-3555-7146-8B30-9BF15A0C9BBA}">
      <dsp:nvSpPr>
        <dsp:cNvPr id="0" name=""/>
        <dsp:cNvSpPr/>
      </dsp:nvSpPr>
      <dsp:spPr>
        <a:xfrm>
          <a:off x="2189956" y="510548"/>
          <a:ext cx="1561703" cy="12444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Quantify variability</a:t>
          </a:r>
        </a:p>
      </dsp:txBody>
      <dsp:txXfrm>
        <a:off x="2226406" y="546998"/>
        <a:ext cx="1488803" cy="1171582"/>
      </dsp:txXfrm>
    </dsp:sp>
    <dsp:sp modelId="{C23A95F4-50B2-3F44-A657-33EC5135DB12}">
      <dsp:nvSpPr>
        <dsp:cNvPr id="0" name=""/>
        <dsp:cNvSpPr/>
      </dsp:nvSpPr>
      <dsp:spPr>
        <a:xfrm>
          <a:off x="3907829" y="939138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3907829" y="1016598"/>
        <a:ext cx="231757" cy="232382"/>
      </dsp:txXfrm>
    </dsp:sp>
    <dsp:sp modelId="{8AB0431E-631C-2E46-993E-015A11F655C4}">
      <dsp:nvSpPr>
        <dsp:cNvPr id="0" name=""/>
        <dsp:cNvSpPr/>
      </dsp:nvSpPr>
      <dsp:spPr>
        <a:xfrm>
          <a:off x="4376340" y="510548"/>
          <a:ext cx="1561703" cy="12444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Set limits</a:t>
          </a:r>
        </a:p>
      </dsp:txBody>
      <dsp:txXfrm>
        <a:off x="4412790" y="546998"/>
        <a:ext cx="1488803" cy="1171582"/>
      </dsp:txXfrm>
    </dsp:sp>
    <dsp:sp modelId="{BF43E69C-0B99-6047-A8D5-1D019C2D36EB}">
      <dsp:nvSpPr>
        <dsp:cNvPr id="0" name=""/>
        <dsp:cNvSpPr/>
      </dsp:nvSpPr>
      <dsp:spPr>
        <a:xfrm>
          <a:off x="6094214" y="939138"/>
          <a:ext cx="331081" cy="387302"/>
        </a:xfrm>
        <a:prstGeom prst="rightArrow">
          <a:avLst>
            <a:gd name="adj1" fmla="val 60000"/>
            <a:gd name="adj2" fmla="val 50000"/>
          </a:avLst>
        </a:prstGeom>
        <a:solidFill>
          <a:schemeClr val="accent1">
            <a:tint val="60000"/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0" tIns="0" rIns="0" bIns="0" numCol="1" spcCol="1270" anchor="ctr" anchorCtr="0">
          <a:noAutofit/>
        </a:bodyPr>
        <a:lstStyle/>
        <a:p>
          <a:pPr marL="0" lvl="0" indent="0" algn="ctr" defTabSz="6223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endParaRPr lang="en-US" sz="1400" kern="1200"/>
        </a:p>
      </dsp:txBody>
      <dsp:txXfrm>
        <a:off x="6094214" y="1016598"/>
        <a:ext cx="231757" cy="232382"/>
      </dsp:txXfrm>
    </dsp:sp>
    <dsp:sp modelId="{B84EAB83-16A8-B24F-A82C-BF33AAE49B33}">
      <dsp:nvSpPr>
        <dsp:cNvPr id="0" name=""/>
        <dsp:cNvSpPr/>
      </dsp:nvSpPr>
      <dsp:spPr>
        <a:xfrm>
          <a:off x="6562724" y="510548"/>
          <a:ext cx="1561703" cy="1244482"/>
        </a:xfrm>
        <a:prstGeom prst="roundRect">
          <a:avLst>
            <a:gd name="adj" fmla="val 10000"/>
          </a:avLst>
        </a:prstGeom>
        <a:solidFill>
          <a:schemeClr val="accent1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68580" tIns="68580" rIns="68580" bIns="68580" numCol="1" spcCol="1270" anchor="ctr" anchorCtr="0">
          <a:noAutofit/>
        </a:bodyPr>
        <a:lstStyle/>
        <a:p>
          <a:pPr marL="0" lvl="0" indent="0" algn="ctr" defTabSz="8001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en-US" sz="1800" kern="1200" dirty="0"/>
            <a:t>If process exceeds limits, action required.</a:t>
          </a:r>
        </a:p>
      </dsp:txBody>
      <dsp:txXfrm>
        <a:off x="6599174" y="546998"/>
        <a:ext cx="1488803" cy="1171582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layout2.xml><?xml version="1.0" encoding="utf-8"?>
<dgm:layoutDef xmlns:dgm="http://schemas.openxmlformats.org/drawingml/2006/diagram" xmlns:a="http://schemas.openxmlformats.org/drawingml/2006/main" uniqueId="urn:microsoft.com/office/officeart/2005/8/layout/process1">
  <dgm:title val=""/>
  <dgm:desc val=""/>
  <dgm:catLst>
    <dgm:cat type="process" pri="1000"/>
    <dgm:cat type="convert" pri="15000"/>
  </dgm:catLst>
  <dgm:sampData useDef="1">
    <dgm:dataModel>
      <dgm:ptLst/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Name0">
    <dgm:varLst>
      <dgm:dir/>
      <dgm:resizeHandles val="exact"/>
    </dgm:varLst>
    <dgm:choose name="Name1">
      <dgm:if name="Name2" func="var" arg="dir" op="equ" val="norm">
        <dgm:alg type="lin"/>
      </dgm:if>
      <dgm:else name="Name3">
        <dgm:alg type="lin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ch" ptType="node" refType="w"/>
      <dgm:constr type="h" for="ch" ptType="node" op="equ"/>
      <dgm:constr type="primFontSz" for="ch" ptType="node" op="equ" val="65"/>
      <dgm:constr type="w" for="ch" ptType="sibTrans" refType="w" refFor="ch" refPtType="node" op="equ" fact="0.4"/>
      <dgm:constr type="h" for="ch" ptType="sibTrans" op="equ"/>
      <dgm:constr type="primFontSz" for="des" forName="connectorText" op="equ" val="55"/>
      <dgm:constr type="primFontSz" for="des" forName="connectorText" refType="primFontSz" refFor="ch" refPtType="node" op="lte" fact="0.8"/>
    </dgm:constrLst>
    <dgm:ruleLst/>
    <dgm:forEach name="nodesForEach" axis="ch" ptType="node">
      <dgm:layoutNode name="node">
        <dgm:varLst>
          <dgm:bulletEnabled val="1"/>
        </dgm:varLst>
        <dgm:alg type="tx"/>
        <dgm:shape xmlns:r="http://schemas.openxmlformats.org/officeDocument/2006/relationships" type="roundRect" r:blip="">
          <dgm:adjLst>
            <dgm:adj idx="1" val="0.1"/>
          </dgm:adjLst>
        </dgm:shape>
        <dgm:presOf axis="desOrSelf" ptType="node"/>
        <dgm:constrLst>
          <dgm:constr type="h" refType="w" fact="0.6"/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primFontSz" val="18" fact="NaN" max="NaN"/>
          <dgm:rule type="h" val="NaN" fact="1.5" max="NaN"/>
          <dgm:rule type="primFontSz" val="5" fact="NaN" max="NaN"/>
          <dgm:rule type="h" val="INF" fact="NaN" max="NaN"/>
        </dgm:ruleLst>
      </dgm:layoutNode>
      <dgm:forEach name="sibTransForEach" axis="followSib" ptType="sibTrans" cnt="1">
        <dgm:layoutNode name="sibTrans">
          <dgm:alg type="conn">
            <dgm:param type="begPts" val="auto"/>
            <dgm:param type="endPts" val="auto"/>
          </dgm:alg>
          <dgm:shape xmlns:r="http://schemas.openxmlformats.org/officeDocument/2006/relationships" type="conn" r:blip="">
            <dgm:adjLst/>
          </dgm:shape>
          <dgm:presOf axis="self"/>
          <dgm:constrLst>
            <dgm:constr type="h" refType="w" fact="0.62"/>
            <dgm:constr type="connDist"/>
            <dgm:constr type="begPad" refType="connDist" fact="0.25"/>
            <dgm:constr type="endPad" refType="connDist" fact="0.22"/>
          </dgm:constrLst>
          <dgm:ruleLst/>
          <dgm:layoutNode name="connectorText">
            <dgm:alg type="tx">
              <dgm:param type="autoTxRot" val="grav"/>
            </dgm:alg>
            <dgm:shape xmlns:r="http://schemas.openxmlformats.org/officeDocument/2006/relationships" type="conn" r:blip="" hideGeom="1">
              <dgm:adjLst/>
            </dgm:shape>
            <dgm:presOf axis="self"/>
            <dgm:constrLst>
              <dgm:constr type="lMarg"/>
              <dgm:constr type="rMarg"/>
              <dgm:constr type="tMarg"/>
              <dgm:constr type="bMarg"/>
            </dgm:constrLst>
            <dgm:ruleLst>
              <dgm:rule type="primFontSz" val="5" fact="NaN" max="NaN"/>
            </dgm:ruleLst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diagrams/quickStyle2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tiff>
</file>

<file path=ppt/media/image2.tiff>
</file>

<file path=ppt/media/image3.tiff>
</file>

<file path=ppt/media/image4.png>
</file>

<file path=ppt/media/image5.png>
</file>

<file path=ppt/media/image6.png>
</file>

<file path=ppt/media/image7.tiff>
</file>

<file path=ppt/media/image8.png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86CA072-6742-FF4A-9A43-3892D6874199}" type="datetimeFigureOut">
              <a:rPr lang="en-US" smtClean="0"/>
              <a:t>1/13/21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2A6B19C1-7CA6-BE43-88A2-F8A897EF4DFE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65628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CD2A8D7-351F-1043-A5B1-1B5FBCDEEB2A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BB5B03C8-1DC5-AC4E-9DF2-6CD6CD948C6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F3BDE0-181F-054B-BF9A-5F407B8061D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2EC621E-D05C-AE46-8A25-49DCFEF83497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6702108-3587-D043-8F9C-A97D47118D2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 dirty="0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329B3DD-453A-9541-A9F4-02CA623675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2237795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0818FAF-1ACC-AE42-BA8C-B8CEABA31E8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B26647C-1E96-C446-9D7E-60E6DCABB484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B2F2BD54-D915-834E-8A8B-6CBB53FB87D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2FABD76-650F-554B-B9C8-ACCDFBD2270B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11ED5FE-8A9F-EE45-A443-4C57C5B9FE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3BE3C7E7-2419-9943-88B0-7B3249F35B7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759885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2FA6626-CFA2-6542-A041-6708541483D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05DDEA1-2332-BF4F-A110-87D504C1890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9DACAC2-D42C-7940-983D-0FA988B24EB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2812899-FB79-D94B-93FF-8F499C3751E6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152FE10-90C3-F048-83EE-92A3CFCE85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8614222-4E34-4A4D-A79B-ACA342D466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2548712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BD4D8B0-D744-0D47-B6D7-5E94B7C8D19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9465DFA-E822-2D46-85DB-E023628A65A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E79B46F-98C7-F64F-8678-FD57F34E3F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35019D3-97A4-B943-9E95-940517877679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6C12F28-B5F2-CC4C-A286-7AC4D3BD4CD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5E65F35A-DE45-F540-9A1B-9DDDB1B2BD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607364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FF6CAC6-2632-1849-9EC3-29598D30A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9A39786-C5D3-E94E-8E2A-A2268C746BF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F1768EA-A7E0-D543-8D45-81C586819BF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44D196D-78C5-9D4D-AC3F-32D4167E50F8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CEBD2797-B33C-5040-93C2-C061CF3F0D0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996F6B2-9B48-2B4D-824A-95C14417F23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832713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8767A6-1F01-054C-809F-33D5E88A4F0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1AE8A470-FF1E-3A40-A3C7-09FE1A4C2783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6E8EB31-A8EE-F846-ACDC-28C66E0BC8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39AF0F94-8508-0E46-AFB8-98C9EDD601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11D4F47-2A03-F04E-A504-55FABB34BE32}" type="datetime1">
              <a:rPr lang="en-US" smtClean="0"/>
              <a:t>1/13/21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4C5CE1B-662B-5B45-950E-133085A6A4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FC535D7-B2FF-844E-9156-CF2622746E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5484508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C1120EC-095A-9C47-BEE4-11ACB5162C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8F7ED77-FC9B-E64D-B1C7-4C51ED8EEDC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7EBF760-283C-A84E-82F9-4B3EA5E3C9A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879B2F96-9D1E-A74C-8EFD-876CFEF25EE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67334B0-BA4E-B347-BEDB-6BA4E57D8A3A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AA3934E8-B6C1-2E42-AE7A-AE61AE2C52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1721A9D-FA78-4244-A6B1-D37FB87F8F64}" type="datetime1">
              <a:rPr lang="en-US" smtClean="0"/>
              <a:t>1/13/21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D0E62EA3-D778-2D45-96A4-4CF2F2BAF07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A54B9F77-74AE-9C4C-9AF2-DEC59F25F98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216602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3EB6F9E-14FD-A74C-B707-9F92CBAC6E2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CFA1F60A-D65C-6F47-ACB6-ACE3BA62627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4F67C90-9C56-FA43-BC4B-5911B1560045}" type="datetime1">
              <a:rPr lang="en-US" smtClean="0"/>
              <a:t>1/13/21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58053CD5-6029-D740-A0C0-B8BBF4CE439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AB99D39-57FF-6940-AEF5-8C13F7F2949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969561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B12F1C4-0B48-F840-A226-CB5E6D83EA1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CCB9EB6-8008-C743-B918-09F81BE1FC57}" type="datetime1">
              <a:rPr lang="en-US" smtClean="0"/>
              <a:t>1/13/21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E68B407B-F01F-3A4A-8651-523AF1CC534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516AA671-C381-BD49-8850-CAD9C25A51C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5108467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8F4F67A-9E05-4F4D-B0E8-C606D21C0E8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F7DE2AE-BC6C-8F42-B838-434C36E0A4F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19D114D2-2B8A-9B43-84A6-D6F9EF414F6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0AAEAC6E-35A8-5744-8ACD-8C44A7AD70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69822BF-AFEF-F54B-B2D8-DB900C2763F3}" type="datetime1">
              <a:rPr lang="en-US" smtClean="0"/>
              <a:t>1/13/21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0316B808-4707-0142-BB6A-8A6EB49618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CA4D707-74D6-0D41-BCED-F48A71ACCB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5961593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7CE8F4B-3336-024A-8A29-E162C07CD88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80EFC963-1702-4D40-95BD-BE592C04B22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403FAA3-6BA7-8B41-B45B-F7F2B781A9B8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DA28053-E61F-924E-979C-9AB136D375A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F8957D-38E0-2640-9D5E-609DA4824FC8}" type="datetime1">
              <a:rPr lang="en-US" smtClean="0"/>
              <a:t>1/13/21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AC2D6CBF-7F84-8443-8376-EC1DFD1D351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562B8D1A-E3D9-8E4D-A69B-451C5BFE42A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2276322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039ABEB8-5138-3C43-BF1E-B4FA555AF4BB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CA144B0-B18E-C047-A6D3-EC66702B2C0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86236545-9321-814B-BA8A-FCBA0CE8A527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A4ED26-E280-FB44-A7F8-ABE720C3F5DD}" type="datetime1">
              <a:rPr lang="en-US" smtClean="0"/>
              <a:t>1/13/21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3F5A6882-442D-0244-AF27-AA3A65B95B6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r>
              <a:rPr lang="en-US"/>
              <a:t>E. Borja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2DABA43-C437-7248-8DA5-08065CF4D79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0C8481C-24FE-FB46-9660-5C2F72B689F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32451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57" r:id="rId1"/>
    <p:sldLayoutId id="2147483758" r:id="rId2"/>
    <p:sldLayoutId id="2147483759" r:id="rId3"/>
    <p:sldLayoutId id="2147483760" r:id="rId4"/>
    <p:sldLayoutId id="2147483761" r:id="rId5"/>
    <p:sldLayoutId id="2147483762" r:id="rId6"/>
    <p:sldLayoutId id="2147483763" r:id="rId7"/>
    <p:sldLayoutId id="2147483764" r:id="rId8"/>
    <p:sldLayoutId id="2147483765" r:id="rId9"/>
    <p:sldLayoutId id="2147483766" r:id="rId10"/>
    <p:sldLayoutId id="2147483767" r:id="rId11"/>
  </p:sldLayoutIdLst>
  <p:hf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tiff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8" Type="http://schemas.microsoft.com/office/2007/relationships/diagramDrawing" Target="../diagrams/drawing1.xml"/><Relationship Id="rId3" Type="http://schemas.openxmlformats.org/officeDocument/2006/relationships/image" Target="../media/image2.tiff"/><Relationship Id="rId7" Type="http://schemas.openxmlformats.org/officeDocument/2006/relationships/diagramColors" Target="../diagrams/colors1.xml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6" Type="http://schemas.openxmlformats.org/officeDocument/2006/relationships/diagramQuickStyle" Target="../diagrams/quickStyle1.xml"/><Relationship Id="rId5" Type="http://schemas.openxmlformats.org/officeDocument/2006/relationships/diagramLayout" Target="../diagrams/layout1.xml"/><Relationship Id="rId4" Type="http://schemas.openxmlformats.org/officeDocument/2006/relationships/diagramData" Target="../diagrams/data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2.xml"/><Relationship Id="rId7" Type="http://schemas.openxmlformats.org/officeDocument/2006/relationships/image" Target="../media/image3.tiff"/><Relationship Id="rId2" Type="http://schemas.openxmlformats.org/officeDocument/2006/relationships/diagramData" Target="../diagrams/data2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2.xml"/><Relationship Id="rId5" Type="http://schemas.openxmlformats.org/officeDocument/2006/relationships/diagramColors" Target="../diagrams/colors2.xml"/><Relationship Id="rId4" Type="http://schemas.openxmlformats.org/officeDocument/2006/relationships/diagramQuickStyle" Target="../diagrams/quickStyle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kaggle.com/paresh2047/uci-semcom#uci-secom.csv" TargetMode="Externa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01E290D-8B56-EC42-A511-1857BBFB07B2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pPr algn="l"/>
            <a:r>
              <a:rPr lang="en-US" dirty="0"/>
              <a:t>Machine Learning Applications to Semiconductor Manufacturing Process Control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E2A0D2FA-7920-8E46-BF50-23C72D6AD6B8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>
            <a:normAutofit fontScale="55000" lnSpcReduction="20000"/>
          </a:bodyPr>
          <a:lstStyle/>
          <a:p>
            <a:pPr algn="l"/>
            <a:r>
              <a:rPr lang="en-US" dirty="0"/>
              <a:t>Enzo Borja</a:t>
            </a:r>
          </a:p>
          <a:p>
            <a:pPr algn="l"/>
            <a:r>
              <a:rPr lang="en-US" dirty="0"/>
              <a:t>NYCDSA Capstone Project</a:t>
            </a:r>
          </a:p>
          <a:p>
            <a:pPr algn="l"/>
            <a:r>
              <a:rPr lang="en-US" dirty="0"/>
              <a:t>January x, 2021</a:t>
            </a:r>
          </a:p>
          <a:p>
            <a:pPr algn="l"/>
            <a:endParaRPr lang="en-US" dirty="0"/>
          </a:p>
          <a:p>
            <a:pPr algn="l"/>
            <a:r>
              <a:rPr lang="en-US" dirty="0"/>
              <a:t>code: https://</a:t>
            </a:r>
            <a:r>
              <a:rPr lang="en-US" dirty="0" err="1"/>
              <a:t>github.com</a:t>
            </a:r>
            <a:r>
              <a:rPr lang="en-US" dirty="0"/>
              <a:t>/lorenzom21/capstone</a:t>
            </a:r>
          </a:p>
          <a:p>
            <a:pPr algn="l"/>
            <a:r>
              <a:rPr lang="en-US" dirty="0"/>
              <a:t>Online article:</a:t>
            </a: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7231ED10-DDED-BC40-A49D-09FF589D63B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  <a:endParaRPr lang="en-US" dirty="0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B65DEB2B-96F9-144B-80E3-6CFB074B32A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369537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CC3ADFB-9E0E-F148-9EC0-913BC37FD6A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Challenge for Implementing Random Forest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126741E-714A-7F4C-9599-11B587D1273F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019262"/>
            <a:ext cx="10382026" cy="3036831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600" dirty="0"/>
              <a:t>This is just 1 tree. How to aggregate predictions of all 100 trees?</a:t>
            </a:r>
          </a:p>
          <a:p>
            <a:pPr marL="0" indent="0">
              <a:buNone/>
            </a:pPr>
            <a:endParaRPr lang="en-US" sz="1800" dirty="0"/>
          </a:p>
          <a:p>
            <a:pPr marL="0" indent="0">
              <a:buNone/>
            </a:pPr>
            <a:r>
              <a:rPr lang="en-US" sz="1800" dirty="0"/>
              <a:t>Brute force method: do analysis shown before for each tree, and take average. This is can be computationally expensive, or a very painful manual process.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C1B59A64-B1D2-DE43-9974-81BDB324342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A29C989-A12C-E74E-97B0-B8D00669A55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10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619032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ABAAB50-4EED-B54C-B1C8-1D90026C179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Using K-means clustering to improve product variability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D5FAF026-7BBC-E54D-AAC9-68F3083474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47850"/>
            <a:ext cx="480239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Tried clustering for 1 to 9 clusters. Elbow is between 2 and 3. Used 2 for further analysis.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Are the 2 clusters based on on pass/fail?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78D26A7-6A63-534D-B497-C23421FBE76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9765793-C4A8-4E4B-B989-E2B80F22EB0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11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4ECEA2B2-BBE5-C245-AEFC-01A3A77C1AC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63842" y="1690688"/>
            <a:ext cx="4982382" cy="28716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88840461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7EED6DC-EE12-DC45-B0A3-C816CC2CA51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sz="3600" dirty="0"/>
              <a:t>Using K-means clustering to improve product variability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CB5EB1F-BE5D-BF44-B815-BA011539725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marL="0" indent="0">
              <a:buNone/>
            </a:pPr>
            <a:r>
              <a:rPr lang="en-US" dirty="0"/>
              <a:t>No!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65566A23-3A40-AF41-92AB-7FE2FC72678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94341DC-81D9-EB46-8BFA-1107C3381A4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12</a:t>
            </a:fld>
            <a:endParaRPr lang="en-US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6C5C3EAB-BCD8-1541-88BC-DAAB6F61131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22624556"/>
              </p:ext>
            </p:extLst>
          </p:nvPr>
        </p:nvGraphicFramePr>
        <p:xfrm>
          <a:off x="838200" y="2362895"/>
          <a:ext cx="4049656" cy="1262432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85226">
                  <a:extLst>
                    <a:ext uri="{9D8B030D-6E8A-4147-A177-3AD203B41FA5}">
                      <a16:colId xmlns:a16="http://schemas.microsoft.com/office/drawing/2014/main" val="2535117500"/>
                    </a:ext>
                  </a:extLst>
                </a:gridCol>
                <a:gridCol w="1567150">
                  <a:extLst>
                    <a:ext uri="{9D8B030D-6E8A-4147-A177-3AD203B41FA5}">
                      <a16:colId xmlns:a16="http://schemas.microsoft.com/office/drawing/2014/main" val="3788675011"/>
                    </a:ext>
                  </a:extLst>
                </a:gridCol>
                <a:gridCol w="1097280">
                  <a:extLst>
                    <a:ext uri="{9D8B030D-6E8A-4147-A177-3AD203B41FA5}">
                      <a16:colId xmlns:a16="http://schemas.microsoft.com/office/drawing/2014/main" val="3202137750"/>
                    </a:ext>
                  </a:extLst>
                </a:gridCol>
              </a:tblGrid>
              <a:tr h="416950">
                <a:tc>
                  <a:txBody>
                    <a:bodyPr/>
                    <a:lstStyle/>
                    <a:p>
                      <a:r>
                        <a:rPr lang="en-US" sz="2000" dirty="0"/>
                        <a:t>Cluster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Passing rate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N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93020482"/>
                  </a:ext>
                </a:extLst>
              </a:tr>
              <a:tr h="422741">
                <a:tc>
                  <a:txBody>
                    <a:bodyPr/>
                    <a:lstStyle/>
                    <a:p>
                      <a:r>
                        <a:rPr lang="en-US" sz="2000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92.8%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1,245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25361782"/>
                  </a:ext>
                </a:extLst>
              </a:tr>
              <a:tr h="422741">
                <a:tc>
                  <a:txBody>
                    <a:bodyPr/>
                    <a:lstStyle/>
                    <a:p>
                      <a:r>
                        <a:rPr lang="en-US" sz="200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93.5%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sz="2000" dirty="0"/>
                        <a:t>322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490250816"/>
                  </a:ext>
                </a:extLst>
              </a:tr>
            </a:tbl>
          </a:graphicData>
        </a:graphic>
      </p:graphicFrame>
      <p:sp>
        <p:nvSpPr>
          <p:cNvPr id="7" name="TextBox 6">
            <a:extLst>
              <a:ext uri="{FF2B5EF4-FFF2-40B4-BE49-F238E27FC236}">
                <a16:creationId xmlns:a16="http://schemas.microsoft.com/office/drawing/2014/main" id="{04F6879B-C531-B645-BE15-18C6886D8185}"/>
              </a:ext>
            </a:extLst>
          </p:cNvPr>
          <p:cNvSpPr txBox="1"/>
          <p:nvPr/>
        </p:nvSpPr>
        <p:spPr>
          <a:xfrm>
            <a:off x="5335794" y="2194559"/>
            <a:ext cx="5271246" cy="181588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800" dirty="0"/>
              <a:t>We must find and eliminate difference between these two clusters. A good process has no clustering.</a:t>
            </a:r>
          </a:p>
        </p:txBody>
      </p:sp>
    </p:spTree>
    <p:extLst>
      <p:ext uri="{BB962C8B-B14F-4D97-AF65-F5344CB8AC3E}">
        <p14:creationId xmlns:p14="http://schemas.microsoft.com/office/powerpoint/2010/main" val="285822517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F486BF0-7305-2440-B2F9-DD1AA356942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difference between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FAC890F-86C2-9342-8C7B-6F4E4930557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691231" cy="4351338"/>
          </a:xfrm>
        </p:spPr>
        <p:txBody>
          <a:bodyPr/>
          <a:lstStyle/>
          <a:p>
            <a:pPr marL="514350" indent="-514350">
              <a:buFont typeface="+mj-lt"/>
              <a:buAutoNum type="arabicPeriod"/>
            </a:pPr>
            <a:r>
              <a:rPr lang="en-US" dirty="0"/>
              <a:t>Use Kruskal test to compare parameters between two clusters. This test is similar to ANOVA or t-test but can tolerate difference in size of the two samples. 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 Rank parameters based on the biggest difference (i.e. smallest p-values.)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4E37FA7-CED8-1F41-80D5-CBCDD5A7ECE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3BE9D0B-8714-A242-820B-61E059AB0A0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13</a:t>
            </a:fld>
            <a:endParaRPr 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3FDC0950-E697-9D44-9ACC-2A72DAF6C629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734300" y="2029117"/>
            <a:ext cx="2247900" cy="4076700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058B70C0-C509-D34D-B638-AFA0D4DD7910}"/>
              </a:ext>
            </a:extLst>
          </p:cNvPr>
          <p:cNvSpPr txBox="1"/>
          <p:nvPr/>
        </p:nvSpPr>
        <p:spPr>
          <a:xfrm>
            <a:off x="6781800" y="1490571"/>
            <a:ext cx="36576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100 parameters with p-value &lt; 0.05</a:t>
            </a:r>
          </a:p>
        </p:txBody>
      </p:sp>
    </p:spTree>
    <p:extLst>
      <p:ext uri="{BB962C8B-B14F-4D97-AF65-F5344CB8AC3E}">
        <p14:creationId xmlns:p14="http://schemas.microsoft.com/office/powerpoint/2010/main" val="4185958887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284EE3F-F795-A34D-906A-C4FFC671497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Finding the difference between clusters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7E74B6A-9F54-C44C-B419-143C39047EB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4095733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Biggest mismatch was parameter 162. A factory manager would prioritize understanding and controlling this mis match.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6E6E4CA-41A0-8D4A-9DCF-4D390A715E7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FD9BF9C8-B548-4E48-9485-ED42AB2FAAC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14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D96D4199-F91D-EA41-A08C-6444695258D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933933" y="1979407"/>
            <a:ext cx="6716598" cy="36058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9162827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AAA806F-D3EC-4244-89D3-BC87E5F5DB0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78BE843F-F45A-664E-A9BB-E095120098F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015777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These methods can improve yield and product variability. Key things to look into are: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Aggregating results from multiple trees in a random forest model.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Translating random forest predictions to actual decisions based on controllability and complexity.</a:t>
            </a:r>
          </a:p>
          <a:p>
            <a:pPr marL="514350" indent="-514350">
              <a:buFont typeface="+mj-lt"/>
              <a:buAutoNum type="arabicPeriod"/>
            </a:pPr>
            <a:r>
              <a:rPr lang="en-US" dirty="0"/>
              <a:t>Understanding cluster difference beyond just a single parameter.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E9A405A-2168-7345-8A29-1FEE3D1236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6A3B7BE-EEA1-C446-BEA2-34F7140EDE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15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9962072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076D9BD-4F7B-7149-A17B-CC81A39A813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/>
              <a:t>Overview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0D16CFAC-093D-904E-8FC1-FB8A2E0FC1DA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7443525"/>
              </p:ext>
            </p:extLst>
          </p:nvPr>
        </p:nvGraphicFramePr>
        <p:xfrm>
          <a:off x="913504" y="1344705"/>
          <a:ext cx="10515600" cy="2108498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2851673">
                  <a:extLst>
                    <a:ext uri="{9D8B030D-6E8A-4147-A177-3AD203B41FA5}">
                      <a16:colId xmlns:a16="http://schemas.microsoft.com/office/drawing/2014/main" val="1854845848"/>
                    </a:ext>
                  </a:extLst>
                </a:gridCol>
                <a:gridCol w="3840480">
                  <a:extLst>
                    <a:ext uri="{9D8B030D-6E8A-4147-A177-3AD203B41FA5}">
                      <a16:colId xmlns:a16="http://schemas.microsoft.com/office/drawing/2014/main" val="2558061471"/>
                    </a:ext>
                  </a:extLst>
                </a:gridCol>
                <a:gridCol w="3823447">
                  <a:extLst>
                    <a:ext uri="{9D8B030D-6E8A-4147-A177-3AD203B41FA5}">
                      <a16:colId xmlns:a16="http://schemas.microsoft.com/office/drawing/2014/main" val="1117111575"/>
                    </a:ext>
                  </a:extLst>
                </a:gridCol>
              </a:tblGrid>
              <a:tr h="2108498">
                <a:tc>
                  <a:txBody>
                    <a:bodyPr/>
                    <a:lstStyle/>
                    <a:p>
                      <a:pPr algn="l"/>
                      <a:r>
                        <a:rPr lang="en-US" sz="2800" b="1" u="sng" dirty="0"/>
                        <a:t>Introduction</a:t>
                      </a:r>
                      <a:r>
                        <a:rPr lang="en-US" sz="2800" u="sng" dirty="0"/>
                        <a:t> </a:t>
                      </a:r>
                    </a:p>
                    <a:p>
                      <a:pPr algn="l"/>
                      <a:r>
                        <a:rPr lang="en-US" sz="2800" dirty="0"/>
                        <a:t>to Semiconductor Process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u="sng" dirty="0"/>
                        <a:t>Module-level decisions</a:t>
                      </a:r>
                    </a:p>
                    <a:p>
                      <a:pPr algn="l"/>
                      <a:r>
                        <a:rPr lang="en-US" sz="2800" dirty="0"/>
                        <a:t>based on Random Forest modelling</a:t>
                      </a:r>
                    </a:p>
                  </a:txBody>
                  <a:tcPr anchor="ctr">
                    <a:noFill/>
                  </a:tcPr>
                </a:tc>
                <a:tc>
                  <a:txBody>
                    <a:bodyPr/>
                    <a:lstStyle/>
                    <a:p>
                      <a:pPr algn="l"/>
                      <a:r>
                        <a:rPr lang="en-US" sz="2800" b="1" u="sng" dirty="0"/>
                        <a:t>Product uniformity</a:t>
                      </a:r>
                    </a:p>
                    <a:p>
                      <a:pPr algn="l"/>
                      <a:r>
                        <a:rPr lang="en-US" sz="2800" dirty="0"/>
                        <a:t>improvement using K-means clustering</a:t>
                      </a:r>
                    </a:p>
                  </a:txBody>
                  <a:tcPr anchor="ctr"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2307510130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7F258A46-CEBF-364E-8056-EEA699DF7C5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B6FBFFA-DE73-8A49-8D34-F0AC1770849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2</a:t>
            </a:fld>
            <a:endParaRPr lang="en-US"/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1D3C4782-2C0B-8D44-AFAE-175EFF4EB5A6}"/>
              </a:ext>
            </a:extLst>
          </p:cNvPr>
          <p:cNvSpPr txBox="1"/>
          <p:nvPr/>
        </p:nvSpPr>
        <p:spPr>
          <a:xfrm>
            <a:off x="913504" y="3550024"/>
            <a:ext cx="9069592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3200" dirty="0"/>
              <a:t>Two main problems addressed here:</a:t>
            </a:r>
          </a:p>
          <a:p>
            <a:pPr marL="342900" indent="-342900">
              <a:buAutoNum type="arabicPeriod"/>
            </a:pPr>
            <a:r>
              <a:rPr lang="en-US" sz="3200" dirty="0"/>
              <a:t>Improving factory yield.</a:t>
            </a:r>
          </a:p>
          <a:p>
            <a:pPr marL="342900" indent="-342900">
              <a:buAutoNum type="arabicPeriod"/>
            </a:pPr>
            <a:r>
              <a:rPr lang="en-US" sz="3200" dirty="0"/>
              <a:t>Reducing product variability.</a:t>
            </a:r>
          </a:p>
        </p:txBody>
      </p:sp>
    </p:spTree>
    <p:extLst>
      <p:ext uri="{BB962C8B-B14F-4D97-AF65-F5344CB8AC3E}">
        <p14:creationId xmlns:p14="http://schemas.microsoft.com/office/powerpoint/2010/main" val="1769580570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alpha val="77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Picture 7">
            <a:extLst>
              <a:ext uri="{FF2B5EF4-FFF2-40B4-BE49-F238E27FC236}">
                <a16:creationId xmlns:a16="http://schemas.microsoft.com/office/drawing/2014/main" id="{F1AE3275-5D38-614B-9FF8-453D07770A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55851" y="1667753"/>
            <a:ext cx="8358503" cy="4688597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BBA8AABA-1834-104E-8C39-59B17DF90DF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Semiconductor process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9E8378A7-C4EC-BC47-92E4-701CD7F2C2B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822C7D2-36DC-4C49-9967-808945629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3</a:t>
            </a:fld>
            <a:endParaRPr lang="en-US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1CD65FF-661E-D042-8229-5E4FB2ED30D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288652" y="2506532"/>
            <a:ext cx="2520955" cy="1516986"/>
          </a:xfrm>
          <a:prstGeom prst="rect">
            <a:avLst/>
          </a:prstGeom>
        </p:spPr>
      </p:pic>
      <p:sp>
        <p:nvSpPr>
          <p:cNvPr id="9" name="Rectangle 8">
            <a:extLst>
              <a:ext uri="{FF2B5EF4-FFF2-40B4-BE49-F238E27FC236}">
                <a16:creationId xmlns:a16="http://schemas.microsoft.com/office/drawing/2014/main" id="{00C9D30B-9D5A-F34D-9128-E59E84F45B69}"/>
              </a:ext>
            </a:extLst>
          </p:cNvPr>
          <p:cNvSpPr/>
          <p:nvPr/>
        </p:nvSpPr>
        <p:spPr>
          <a:xfrm>
            <a:off x="455851" y="1323191"/>
            <a:ext cx="8666634" cy="5033159"/>
          </a:xfrm>
          <a:prstGeom prst="rect">
            <a:avLst/>
          </a:prstGeom>
          <a:solidFill>
            <a:schemeClr val="bg1">
              <a:alpha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1" name="Diagram 10">
            <a:extLst>
              <a:ext uri="{FF2B5EF4-FFF2-40B4-BE49-F238E27FC236}">
                <a16:creationId xmlns:a16="http://schemas.microsoft.com/office/drawing/2014/main" id="{7291193A-C365-6B40-AE83-C66EFC5F95E5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1276292825"/>
              </p:ext>
            </p:extLst>
          </p:nvPr>
        </p:nvGraphicFramePr>
        <p:xfrm>
          <a:off x="720762" y="290460"/>
          <a:ext cx="7508838" cy="469680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4" r:lo="rId5" r:qs="rId6" r:cs="rId7"/>
          </a:graphicData>
        </a:graphic>
      </p:graphicFrame>
      <p:sp>
        <p:nvSpPr>
          <p:cNvPr id="12" name="TextBox 11">
            <a:extLst>
              <a:ext uri="{FF2B5EF4-FFF2-40B4-BE49-F238E27FC236}">
                <a16:creationId xmlns:a16="http://schemas.microsoft.com/office/drawing/2014/main" id="{09055965-04F4-2040-978F-B82CED4FBC64}"/>
              </a:ext>
            </a:extLst>
          </p:cNvPr>
          <p:cNvSpPr txBox="1"/>
          <p:nvPr/>
        </p:nvSpPr>
        <p:spPr>
          <a:xfrm>
            <a:off x="720762" y="3554004"/>
            <a:ext cx="7691718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Other steps: </a:t>
            </a:r>
          </a:p>
          <a:p>
            <a:r>
              <a:rPr lang="en-US" sz="2400" dirty="0"/>
              <a:t>cleans, planarization, measurements, baking, testing</a:t>
            </a:r>
          </a:p>
          <a:p>
            <a:endParaRPr lang="en-US" sz="2400" dirty="0"/>
          </a:p>
          <a:p>
            <a:r>
              <a:rPr lang="en-US" sz="2400" dirty="0"/>
              <a:t>These steps repeat for multiple layers.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DD5CE094-859B-464F-8B0C-5D474818172F}"/>
              </a:ext>
            </a:extLst>
          </p:cNvPr>
          <p:cNvSpPr txBox="1"/>
          <p:nvPr/>
        </p:nvSpPr>
        <p:spPr>
          <a:xfrm>
            <a:off x="9387396" y="4130936"/>
            <a:ext cx="2187832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Products are chips</a:t>
            </a:r>
          </a:p>
          <a:p>
            <a:r>
              <a:rPr lang="en-US" dirty="0"/>
              <a:t>i.e. CPU, GPU, LED’s</a:t>
            </a:r>
          </a:p>
        </p:txBody>
      </p:sp>
    </p:spTree>
    <p:extLst>
      <p:ext uri="{BB962C8B-B14F-4D97-AF65-F5344CB8AC3E}">
        <p14:creationId xmlns:p14="http://schemas.microsoft.com/office/powerpoint/2010/main" val="33604189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CAD6D6D-BB32-D44A-8957-4BCCB6F5737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Traditional process control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25A2604-B7D8-B94C-9AA9-17ECEFFD377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8C93263-BE5E-2A49-8CC3-D9EE6262C60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4</a:t>
            </a:fld>
            <a:endParaRPr lang="en-US"/>
          </a:p>
        </p:txBody>
      </p:sp>
      <p:graphicFrame>
        <p:nvGraphicFramePr>
          <p:cNvPr id="6" name="Diagram 5">
            <a:extLst>
              <a:ext uri="{FF2B5EF4-FFF2-40B4-BE49-F238E27FC236}">
                <a16:creationId xmlns:a16="http://schemas.microsoft.com/office/drawing/2014/main" id="{FE165A1C-A0EA-A149-8AD0-6AAFD6CB840F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3124594586"/>
              </p:ext>
            </p:extLst>
          </p:nvPr>
        </p:nvGraphicFramePr>
        <p:xfrm>
          <a:off x="977751" y="1027906"/>
          <a:ext cx="8128000" cy="226558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  <p:sp>
        <p:nvSpPr>
          <p:cNvPr id="9" name="Rectangle 8">
            <a:extLst>
              <a:ext uri="{FF2B5EF4-FFF2-40B4-BE49-F238E27FC236}">
                <a16:creationId xmlns:a16="http://schemas.microsoft.com/office/drawing/2014/main" id="{2E8420AE-DCBF-BC46-957D-1D4698AAAF11}"/>
              </a:ext>
            </a:extLst>
          </p:cNvPr>
          <p:cNvSpPr/>
          <p:nvPr/>
        </p:nvSpPr>
        <p:spPr>
          <a:xfrm>
            <a:off x="838200" y="4359565"/>
            <a:ext cx="4626685" cy="403298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silicon substrate</a:t>
            </a: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868FA424-5311-7E40-AC85-D587743C7C80}"/>
              </a:ext>
            </a:extLst>
          </p:cNvPr>
          <p:cNvSpPr/>
          <p:nvPr/>
        </p:nvSpPr>
        <p:spPr>
          <a:xfrm>
            <a:off x="838200" y="3956267"/>
            <a:ext cx="4626685" cy="403298"/>
          </a:xfrm>
          <a:prstGeom prst="rect">
            <a:avLst/>
          </a:prstGeom>
          <a:solidFill>
            <a:schemeClr val="accent2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500 nm metal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DCDDE4BF-04F0-2648-B297-C6639B01ED31}"/>
              </a:ext>
            </a:extLst>
          </p:cNvPr>
          <p:cNvSpPr txBox="1"/>
          <p:nvPr/>
        </p:nvSpPr>
        <p:spPr>
          <a:xfrm>
            <a:off x="908572" y="3310469"/>
            <a:ext cx="448593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Example: deposition of a 500nm metal film</a:t>
            </a:r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5F4CECE8-59E5-4E41-ABAF-BB1F119BEF47}"/>
              </a:ext>
            </a:extLst>
          </p:cNvPr>
          <p:cNvPicPr>
            <a:picLocks noChangeAspect="1"/>
          </p:cNvPicPr>
          <p:nvPr/>
        </p:nvPicPr>
        <p:blipFill rotWithShape="1">
          <a:blip r:embed="rId7"/>
          <a:srcRect l="16317" t="19907" r="7087" b="31402"/>
          <a:stretch/>
        </p:blipFill>
        <p:spPr>
          <a:xfrm>
            <a:off x="6096000" y="2864535"/>
            <a:ext cx="4894729" cy="2022438"/>
          </a:xfrm>
          <a:prstGeom prst="rect">
            <a:avLst/>
          </a:prstGeom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486A6822-888D-0243-8E90-408C7DD2FA4A}"/>
              </a:ext>
            </a:extLst>
          </p:cNvPr>
          <p:cNvSpPr txBox="1"/>
          <p:nvPr/>
        </p:nvSpPr>
        <p:spPr>
          <a:xfrm>
            <a:off x="7523629" y="4870152"/>
            <a:ext cx="23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500 nm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51DD8AA2-992C-F34D-BF1F-7841997788E2}"/>
              </a:ext>
            </a:extLst>
          </p:cNvPr>
          <p:cNvSpPr txBox="1"/>
          <p:nvPr/>
        </p:nvSpPr>
        <p:spPr>
          <a:xfrm>
            <a:off x="8450579" y="4878563"/>
            <a:ext cx="23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505 nm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1FF928CD-E9EA-4340-B25D-F63043A27D36}"/>
              </a:ext>
            </a:extLst>
          </p:cNvPr>
          <p:cNvSpPr txBox="1"/>
          <p:nvPr/>
        </p:nvSpPr>
        <p:spPr>
          <a:xfrm>
            <a:off x="6805556" y="4849291"/>
            <a:ext cx="236309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dirty="0"/>
              <a:t>495 nm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CD68A470-8DAF-3349-B235-9042ECE54AA3}"/>
              </a:ext>
            </a:extLst>
          </p:cNvPr>
          <p:cNvSpPr txBox="1"/>
          <p:nvPr/>
        </p:nvSpPr>
        <p:spPr>
          <a:xfrm>
            <a:off x="838200" y="5328240"/>
            <a:ext cx="8330452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We run a start-up experiment and we find that the film thickness of several lots is: 500 nm mean. 5nm standard deviation. If we choose 1 standard deviation as the limit, then the limits will be 495 to 505 nm.</a:t>
            </a:r>
          </a:p>
        </p:txBody>
      </p:sp>
    </p:spTree>
    <p:extLst>
      <p:ext uri="{BB962C8B-B14F-4D97-AF65-F5344CB8AC3E}">
        <p14:creationId xmlns:p14="http://schemas.microsoft.com/office/powerpoint/2010/main" val="1194928799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E9ACEB-4929-9B4C-A093-4E80BE031C5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Problems with traditional process control</a:t>
            </a:r>
          </a:p>
        </p:txBody>
      </p:sp>
      <p:graphicFrame>
        <p:nvGraphicFramePr>
          <p:cNvPr id="6" name="Content Placeholder 5">
            <a:extLst>
              <a:ext uri="{FF2B5EF4-FFF2-40B4-BE49-F238E27FC236}">
                <a16:creationId xmlns:a16="http://schemas.microsoft.com/office/drawing/2014/main" id="{FC2BF33A-528B-B448-AA73-0A0D59D6CB35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344633768"/>
              </p:ext>
            </p:extLst>
          </p:nvPr>
        </p:nvGraphicFramePr>
        <p:xfrm>
          <a:off x="959225" y="1966119"/>
          <a:ext cx="9929308" cy="1371600"/>
        </p:xfrm>
        <a:graphic>
          <a:graphicData uri="http://schemas.openxmlformats.org/drawingml/2006/table">
            <a:tbl>
              <a:tblPr>
                <a:tableStyleId>{5C22544A-7EE6-4342-B048-85BDC9FD1C3A}</a:tableStyleId>
              </a:tblPr>
              <a:tblGrid>
                <a:gridCol w="3972437">
                  <a:extLst>
                    <a:ext uri="{9D8B030D-6E8A-4147-A177-3AD203B41FA5}">
                      <a16:colId xmlns:a16="http://schemas.microsoft.com/office/drawing/2014/main" val="3104195344"/>
                    </a:ext>
                  </a:extLst>
                </a:gridCol>
                <a:gridCol w="5956871">
                  <a:extLst>
                    <a:ext uri="{9D8B030D-6E8A-4147-A177-3AD203B41FA5}">
                      <a16:colId xmlns:a16="http://schemas.microsoft.com/office/drawing/2014/main" val="3931711810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sz="2800" dirty="0"/>
                        <a:t>Hundreds of parameters.</a:t>
                      </a:r>
                    </a:p>
                  </a:txBody>
                  <a:tcPr>
                    <a:noFill/>
                  </a:tcPr>
                </a:tc>
                <a:tc>
                  <a:txBody>
                    <a:bodyPr/>
                    <a:lstStyle/>
                    <a:p>
                      <a:r>
                        <a:rPr lang="en-US" sz="2800" dirty="0"/>
                        <a:t>These parameters interact. High values in one parameter can offset low values in a different parameter.</a:t>
                      </a:r>
                    </a:p>
                  </a:txBody>
                  <a:tcPr>
                    <a:noFill/>
                  </a:tcPr>
                </a:tc>
                <a:extLst>
                  <a:ext uri="{0D108BD9-81ED-4DB2-BD59-A6C34878D82A}">
                    <a16:rowId xmlns:a16="http://schemas.microsoft.com/office/drawing/2014/main" val="490396306"/>
                  </a:ext>
                </a:extLst>
              </a:tr>
            </a:tbl>
          </a:graphicData>
        </a:graphic>
      </p:graphicFrame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12F9B6E-EDF9-1B4E-9724-041040EB4DF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59E45C2-8346-1E40-BC86-72F3B504053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41998407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1B28616-E417-2945-A243-4ACE9AC9680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Use Random Forest for improving yield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B73B1B8-21C4-FA40-99F3-0721B47EC2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80542B6-0B3E-274F-B9B0-AD6E14CF5D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6</a:t>
            </a:fld>
            <a:endParaRPr lang="en-US"/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3A3C36-EA0D-4949-B94C-217D58576E81}"/>
              </a:ext>
            </a:extLst>
          </p:cNvPr>
          <p:cNvSpPr txBox="1"/>
          <p:nvPr/>
        </p:nvSpPr>
        <p:spPr>
          <a:xfrm>
            <a:off x="931434" y="1796528"/>
            <a:ext cx="6491342" cy="276998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400" dirty="0"/>
              <a:t>Data: UCI SECOM Dataset</a:t>
            </a:r>
          </a:p>
          <a:p>
            <a:r>
              <a:rPr lang="en-US" sz="1200" dirty="0">
                <a:hlinkClick r:id="rId2"/>
              </a:rPr>
              <a:t>https://www.kaggle.com/paresh2047/uci-semcom#uci-secom.csv</a:t>
            </a:r>
            <a:endParaRPr lang="en-US" sz="1200" dirty="0"/>
          </a:p>
          <a:p>
            <a:endParaRPr lang="en-US" sz="1200" dirty="0"/>
          </a:p>
          <a:p>
            <a:r>
              <a:rPr lang="en-US" dirty="0"/>
              <a:t>538 factory parameters, and a pass/fail column</a:t>
            </a:r>
          </a:p>
          <a:p>
            <a:r>
              <a:rPr lang="en-US" dirty="0"/>
              <a:t>52 columns omitted for having &gt;15% n/a</a:t>
            </a:r>
          </a:p>
          <a:p>
            <a:endParaRPr lang="en-US" dirty="0"/>
          </a:p>
          <a:p>
            <a:endParaRPr lang="en-US" dirty="0"/>
          </a:p>
          <a:p>
            <a:r>
              <a:rPr lang="en-US" b="1" dirty="0"/>
              <a:t>Random Forest Parameters</a:t>
            </a:r>
          </a:p>
          <a:p>
            <a:r>
              <a:rPr lang="en-US" dirty="0"/>
              <a:t>92% test score</a:t>
            </a:r>
          </a:p>
          <a:p>
            <a:r>
              <a:rPr lang="en-US" dirty="0"/>
              <a:t>100 trees used</a:t>
            </a:r>
          </a:p>
        </p:txBody>
      </p:sp>
    </p:spTree>
    <p:extLst>
      <p:ext uri="{BB962C8B-B14F-4D97-AF65-F5344CB8AC3E}">
        <p14:creationId xmlns:p14="http://schemas.microsoft.com/office/powerpoint/2010/main" val="391952187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265E17-87D4-AD41-B916-4EC9ED52B2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Visualization of </a:t>
            </a:r>
            <a:r>
              <a:rPr lang="en-US" u="sng" dirty="0"/>
              <a:t>one</a:t>
            </a:r>
            <a:r>
              <a:rPr lang="en-US" dirty="0"/>
              <a:t> tree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5B09DFCD-2B4C-6944-8D9D-891B697D79B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690688"/>
            <a:ext cx="5498054" cy="4351338"/>
          </a:xfrm>
        </p:spPr>
        <p:txBody>
          <a:bodyPr/>
          <a:lstStyle/>
          <a:p>
            <a:pPr marL="0" indent="0">
              <a:buNone/>
            </a:pPr>
            <a:r>
              <a:rPr lang="en-US" dirty="0"/>
              <a:t>If you are controlling parameter 152, do you want it less than or greater than 0.7? Following options: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Controllability: </a:t>
            </a:r>
            <a:r>
              <a:rPr lang="en-US" dirty="0"/>
              <a:t>Decide based on what has simpler branching down stream.</a:t>
            </a:r>
          </a:p>
          <a:p>
            <a:pPr marL="514350" indent="-514350">
              <a:buFont typeface="+mj-lt"/>
              <a:buAutoNum type="arabicPeriod"/>
            </a:pPr>
            <a:r>
              <a:rPr lang="en-US" b="1" dirty="0"/>
              <a:t>Best chances: </a:t>
            </a:r>
            <a:r>
              <a:rPr lang="en-US" dirty="0"/>
              <a:t>Decide based on which has the highest probability of success.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FB65922-869E-C34A-AF47-5491F736048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C86B7A06-B620-D34E-B9C5-A964A436B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7</a:t>
            </a:fld>
            <a:endParaRPr lang="en-US"/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CBF60164-01FD-5A46-B793-E421C66C2289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9495" r="37215" b="28522"/>
          <a:stretch/>
        </p:blipFill>
        <p:spPr>
          <a:xfrm>
            <a:off x="6231427" y="1815418"/>
            <a:ext cx="5400541" cy="306855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1056314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5A12168-5CDB-164C-B291-344D593D554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Prioritizing controllability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F67C7D74-F64B-EF42-992C-4449748B934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010324" y="1836383"/>
            <a:ext cx="4701988" cy="831514"/>
          </a:xfrm>
        </p:spPr>
        <p:txBody>
          <a:bodyPr>
            <a:normAutofit lnSpcReduction="10000"/>
          </a:bodyPr>
          <a:lstStyle/>
          <a:p>
            <a:pPr marL="0" indent="0">
              <a:buNone/>
            </a:pPr>
            <a:r>
              <a:rPr lang="en-US" dirty="0"/>
              <a:t>If you were this guy, which path would you take?</a:t>
            </a:r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96B03CB-D452-5A45-A1CA-811BAE6E87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419FC1B8-8A83-8946-99E7-6C0150065B9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8</a:t>
            </a:fld>
            <a:endParaRPr lang="en-US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id="{7126CF04-E774-AE47-87E6-2D7D13C2D79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799243" y="1690688"/>
            <a:ext cx="3622713" cy="4867835"/>
          </a:xfrm>
          <a:prstGeom prst="rect">
            <a:avLst/>
          </a:prstGeom>
        </p:spPr>
      </p:pic>
      <p:cxnSp>
        <p:nvCxnSpPr>
          <p:cNvPr id="11" name="Straight Arrow Connector 10">
            <a:extLst>
              <a:ext uri="{FF2B5EF4-FFF2-40B4-BE49-F238E27FC236}">
                <a16:creationId xmlns:a16="http://schemas.microsoft.com/office/drawing/2014/main" id="{97F8DB03-C153-7342-B44D-2E5F4ABDA830}"/>
              </a:ext>
            </a:extLst>
          </p:cNvPr>
          <p:cNvCxnSpPr>
            <a:cxnSpLocks/>
          </p:cNvCxnSpPr>
          <p:nvPr/>
        </p:nvCxnSpPr>
        <p:spPr>
          <a:xfrm flipV="1">
            <a:off x="4927002" y="1947134"/>
            <a:ext cx="4141694" cy="258184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Rectangle 16">
            <a:extLst>
              <a:ext uri="{FF2B5EF4-FFF2-40B4-BE49-F238E27FC236}">
                <a16:creationId xmlns:a16="http://schemas.microsoft.com/office/drawing/2014/main" id="{40327B13-1C6C-1243-B5D3-3AC4548C5579}"/>
              </a:ext>
            </a:extLst>
          </p:cNvPr>
          <p:cNvSpPr/>
          <p:nvPr/>
        </p:nvSpPr>
        <p:spPr>
          <a:xfrm>
            <a:off x="8003689" y="2085247"/>
            <a:ext cx="1226372" cy="851592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E4A7DB8C-7420-CE42-ADFB-A8003B6ED5CF}"/>
              </a:ext>
            </a:extLst>
          </p:cNvPr>
          <p:cNvSpPr txBox="1"/>
          <p:nvPr/>
        </p:nvSpPr>
        <p:spPr>
          <a:xfrm>
            <a:off x="7282927" y="2251941"/>
            <a:ext cx="2054711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simple</a:t>
            </a:r>
          </a:p>
        </p:txBody>
      </p:sp>
      <p:sp>
        <p:nvSpPr>
          <p:cNvPr id="20" name="Freeform 19">
            <a:extLst>
              <a:ext uri="{FF2B5EF4-FFF2-40B4-BE49-F238E27FC236}">
                <a16:creationId xmlns:a16="http://schemas.microsoft.com/office/drawing/2014/main" id="{CEC8A8C0-266F-1A40-9EED-8612C16E9E7B}"/>
              </a:ext>
            </a:extLst>
          </p:cNvPr>
          <p:cNvSpPr/>
          <p:nvPr/>
        </p:nvSpPr>
        <p:spPr>
          <a:xfrm>
            <a:off x="6603155" y="2097065"/>
            <a:ext cx="3519791" cy="4400554"/>
          </a:xfrm>
          <a:custGeom>
            <a:avLst/>
            <a:gdLst>
              <a:gd name="connsiteX0" fmla="*/ 2734483 w 3519791"/>
              <a:gd name="connsiteY0" fmla="*/ 676 h 4400554"/>
              <a:gd name="connsiteX1" fmla="*/ 2852817 w 3519791"/>
              <a:gd name="connsiteY1" fmla="*/ 11434 h 4400554"/>
              <a:gd name="connsiteX2" fmla="*/ 3057212 w 3519791"/>
              <a:gd name="connsiteY2" fmla="*/ 22191 h 4400554"/>
              <a:gd name="connsiteX3" fmla="*/ 3132516 w 3519791"/>
              <a:gd name="connsiteY3" fmla="*/ 43707 h 4400554"/>
              <a:gd name="connsiteX4" fmla="*/ 3154031 w 3519791"/>
              <a:gd name="connsiteY4" fmla="*/ 75980 h 4400554"/>
              <a:gd name="connsiteX5" fmla="*/ 3186304 w 3519791"/>
              <a:gd name="connsiteY5" fmla="*/ 97495 h 4400554"/>
              <a:gd name="connsiteX6" fmla="*/ 3197061 w 3519791"/>
              <a:gd name="connsiteY6" fmla="*/ 129768 h 4400554"/>
              <a:gd name="connsiteX7" fmla="*/ 3218577 w 3519791"/>
              <a:gd name="connsiteY7" fmla="*/ 151283 h 4400554"/>
              <a:gd name="connsiteX8" fmla="*/ 3240092 w 3519791"/>
              <a:gd name="connsiteY8" fmla="*/ 237344 h 4400554"/>
              <a:gd name="connsiteX9" fmla="*/ 3261607 w 3519791"/>
              <a:gd name="connsiteY9" fmla="*/ 495528 h 4400554"/>
              <a:gd name="connsiteX10" fmla="*/ 3283123 w 3519791"/>
              <a:gd name="connsiteY10" fmla="*/ 560074 h 4400554"/>
              <a:gd name="connsiteX11" fmla="*/ 3293880 w 3519791"/>
              <a:gd name="connsiteY11" fmla="*/ 592347 h 4400554"/>
              <a:gd name="connsiteX12" fmla="*/ 3315396 w 3519791"/>
              <a:gd name="connsiteY12" fmla="*/ 613862 h 4400554"/>
              <a:gd name="connsiteX13" fmla="*/ 3336911 w 3519791"/>
              <a:gd name="connsiteY13" fmla="*/ 678408 h 4400554"/>
              <a:gd name="connsiteX14" fmla="*/ 3347669 w 3519791"/>
              <a:gd name="connsiteY14" fmla="*/ 710681 h 4400554"/>
              <a:gd name="connsiteX15" fmla="*/ 3379941 w 3519791"/>
              <a:gd name="connsiteY15" fmla="*/ 732196 h 4400554"/>
              <a:gd name="connsiteX16" fmla="*/ 3390699 w 3519791"/>
              <a:gd name="connsiteY16" fmla="*/ 764469 h 4400554"/>
              <a:gd name="connsiteX17" fmla="*/ 3422972 w 3519791"/>
              <a:gd name="connsiteY17" fmla="*/ 785984 h 4400554"/>
              <a:gd name="connsiteX18" fmla="*/ 3466003 w 3519791"/>
              <a:gd name="connsiteY18" fmla="*/ 872046 h 4400554"/>
              <a:gd name="connsiteX19" fmla="*/ 3476760 w 3519791"/>
              <a:gd name="connsiteY19" fmla="*/ 904319 h 4400554"/>
              <a:gd name="connsiteX20" fmla="*/ 3498276 w 3519791"/>
              <a:gd name="connsiteY20" fmla="*/ 925834 h 4400554"/>
              <a:gd name="connsiteX21" fmla="*/ 3519791 w 3519791"/>
              <a:gd name="connsiteY21" fmla="*/ 990380 h 4400554"/>
              <a:gd name="connsiteX22" fmla="*/ 3498276 w 3519791"/>
              <a:gd name="connsiteY22" fmla="*/ 1173260 h 4400554"/>
              <a:gd name="connsiteX23" fmla="*/ 3476760 w 3519791"/>
              <a:gd name="connsiteY23" fmla="*/ 1205533 h 4400554"/>
              <a:gd name="connsiteX24" fmla="*/ 3444487 w 3519791"/>
              <a:gd name="connsiteY24" fmla="*/ 1259321 h 4400554"/>
              <a:gd name="connsiteX25" fmla="*/ 3422972 w 3519791"/>
              <a:gd name="connsiteY25" fmla="*/ 1345382 h 4400554"/>
              <a:gd name="connsiteX26" fmla="*/ 3444487 w 3519791"/>
              <a:gd name="connsiteY26" fmla="*/ 1409928 h 4400554"/>
              <a:gd name="connsiteX27" fmla="*/ 3487518 w 3519791"/>
              <a:gd name="connsiteY27" fmla="*/ 1452959 h 4400554"/>
              <a:gd name="connsiteX28" fmla="*/ 3498276 w 3519791"/>
              <a:gd name="connsiteY28" fmla="*/ 1485231 h 4400554"/>
              <a:gd name="connsiteX29" fmla="*/ 3476760 w 3519791"/>
              <a:gd name="connsiteY29" fmla="*/ 1625081 h 4400554"/>
              <a:gd name="connsiteX30" fmla="*/ 3455245 w 3519791"/>
              <a:gd name="connsiteY30" fmla="*/ 1689627 h 4400554"/>
              <a:gd name="connsiteX31" fmla="*/ 3433730 w 3519791"/>
              <a:gd name="connsiteY31" fmla="*/ 1721900 h 4400554"/>
              <a:gd name="connsiteX32" fmla="*/ 3412214 w 3519791"/>
              <a:gd name="connsiteY32" fmla="*/ 1743415 h 4400554"/>
              <a:gd name="connsiteX33" fmla="*/ 3369184 w 3519791"/>
              <a:gd name="connsiteY33" fmla="*/ 1807961 h 4400554"/>
              <a:gd name="connsiteX34" fmla="*/ 3304638 w 3519791"/>
              <a:gd name="connsiteY34" fmla="*/ 1850991 h 4400554"/>
              <a:gd name="connsiteX35" fmla="*/ 3283123 w 3519791"/>
              <a:gd name="connsiteY35" fmla="*/ 1872507 h 4400554"/>
              <a:gd name="connsiteX36" fmla="*/ 3250850 w 3519791"/>
              <a:gd name="connsiteY36" fmla="*/ 1883264 h 4400554"/>
              <a:gd name="connsiteX37" fmla="*/ 3164789 w 3519791"/>
              <a:gd name="connsiteY37" fmla="*/ 1926295 h 4400554"/>
              <a:gd name="connsiteX38" fmla="*/ 3089485 w 3519791"/>
              <a:gd name="connsiteY38" fmla="*/ 1947810 h 4400554"/>
              <a:gd name="connsiteX39" fmla="*/ 3024939 w 3519791"/>
              <a:gd name="connsiteY39" fmla="*/ 1958568 h 4400554"/>
              <a:gd name="connsiteX40" fmla="*/ 2981909 w 3519791"/>
              <a:gd name="connsiteY40" fmla="*/ 1969326 h 4400554"/>
              <a:gd name="connsiteX41" fmla="*/ 2928120 w 3519791"/>
              <a:gd name="connsiteY41" fmla="*/ 1980083 h 4400554"/>
              <a:gd name="connsiteX42" fmla="*/ 2842059 w 3519791"/>
              <a:gd name="connsiteY42" fmla="*/ 2001599 h 4400554"/>
              <a:gd name="connsiteX43" fmla="*/ 2799029 w 3519791"/>
              <a:gd name="connsiteY43" fmla="*/ 2012356 h 4400554"/>
              <a:gd name="connsiteX44" fmla="*/ 2734483 w 3519791"/>
              <a:gd name="connsiteY44" fmla="*/ 2033871 h 4400554"/>
              <a:gd name="connsiteX45" fmla="*/ 2702210 w 3519791"/>
              <a:gd name="connsiteY45" fmla="*/ 2055387 h 4400554"/>
              <a:gd name="connsiteX46" fmla="*/ 2637664 w 3519791"/>
              <a:gd name="connsiteY46" fmla="*/ 2076902 h 4400554"/>
              <a:gd name="connsiteX47" fmla="*/ 2605391 w 3519791"/>
              <a:gd name="connsiteY47" fmla="*/ 2087660 h 4400554"/>
              <a:gd name="connsiteX48" fmla="*/ 2540845 w 3519791"/>
              <a:gd name="connsiteY48" fmla="*/ 2109175 h 4400554"/>
              <a:gd name="connsiteX49" fmla="*/ 2476299 w 3519791"/>
              <a:gd name="connsiteY49" fmla="*/ 2141448 h 4400554"/>
              <a:gd name="connsiteX50" fmla="*/ 2444026 w 3519791"/>
              <a:gd name="connsiteY50" fmla="*/ 2162963 h 4400554"/>
              <a:gd name="connsiteX51" fmla="*/ 2379480 w 3519791"/>
              <a:gd name="connsiteY51" fmla="*/ 2195236 h 4400554"/>
              <a:gd name="connsiteX52" fmla="*/ 2293419 w 3519791"/>
              <a:gd name="connsiteY52" fmla="*/ 2292055 h 4400554"/>
              <a:gd name="connsiteX53" fmla="*/ 2261146 w 3519791"/>
              <a:gd name="connsiteY53" fmla="*/ 2356601 h 4400554"/>
              <a:gd name="connsiteX54" fmla="*/ 2261146 w 3519791"/>
              <a:gd name="connsiteY54" fmla="*/ 2582511 h 4400554"/>
              <a:gd name="connsiteX55" fmla="*/ 2282661 w 3519791"/>
              <a:gd name="connsiteY55" fmla="*/ 2690088 h 4400554"/>
              <a:gd name="connsiteX56" fmla="*/ 2304177 w 3519791"/>
              <a:gd name="connsiteY56" fmla="*/ 2851453 h 4400554"/>
              <a:gd name="connsiteX57" fmla="*/ 2293419 w 3519791"/>
              <a:gd name="connsiteY57" fmla="*/ 3109636 h 4400554"/>
              <a:gd name="connsiteX58" fmla="*/ 2282661 w 3519791"/>
              <a:gd name="connsiteY58" fmla="*/ 3141909 h 4400554"/>
              <a:gd name="connsiteX59" fmla="*/ 2261146 w 3519791"/>
              <a:gd name="connsiteY59" fmla="*/ 3217213 h 4400554"/>
              <a:gd name="connsiteX60" fmla="*/ 2218116 w 3519791"/>
              <a:gd name="connsiteY60" fmla="*/ 3281759 h 4400554"/>
              <a:gd name="connsiteX61" fmla="*/ 2185843 w 3519791"/>
              <a:gd name="connsiteY61" fmla="*/ 3335547 h 4400554"/>
              <a:gd name="connsiteX62" fmla="*/ 2153570 w 3519791"/>
              <a:gd name="connsiteY62" fmla="*/ 3400093 h 4400554"/>
              <a:gd name="connsiteX63" fmla="*/ 2132054 w 3519791"/>
              <a:gd name="connsiteY63" fmla="*/ 3421608 h 4400554"/>
              <a:gd name="connsiteX64" fmla="*/ 2078266 w 3519791"/>
              <a:gd name="connsiteY64" fmla="*/ 3486154 h 4400554"/>
              <a:gd name="connsiteX65" fmla="*/ 2045993 w 3519791"/>
              <a:gd name="connsiteY65" fmla="*/ 3539942 h 4400554"/>
              <a:gd name="connsiteX66" fmla="*/ 1981447 w 3519791"/>
              <a:gd name="connsiteY66" fmla="*/ 3626003 h 4400554"/>
              <a:gd name="connsiteX67" fmla="*/ 1949174 w 3519791"/>
              <a:gd name="connsiteY67" fmla="*/ 3679791 h 4400554"/>
              <a:gd name="connsiteX68" fmla="*/ 1938417 w 3519791"/>
              <a:gd name="connsiteY68" fmla="*/ 3712064 h 4400554"/>
              <a:gd name="connsiteX69" fmla="*/ 1916901 w 3519791"/>
              <a:gd name="connsiteY69" fmla="*/ 3733580 h 4400554"/>
              <a:gd name="connsiteX70" fmla="*/ 1873871 w 3519791"/>
              <a:gd name="connsiteY70" fmla="*/ 3798126 h 4400554"/>
              <a:gd name="connsiteX71" fmla="*/ 1852356 w 3519791"/>
              <a:gd name="connsiteY71" fmla="*/ 3830399 h 4400554"/>
              <a:gd name="connsiteX72" fmla="*/ 1830840 w 3519791"/>
              <a:gd name="connsiteY72" fmla="*/ 3851914 h 4400554"/>
              <a:gd name="connsiteX73" fmla="*/ 1820083 w 3519791"/>
              <a:gd name="connsiteY73" fmla="*/ 3884187 h 4400554"/>
              <a:gd name="connsiteX74" fmla="*/ 1798567 w 3519791"/>
              <a:gd name="connsiteY74" fmla="*/ 3905702 h 4400554"/>
              <a:gd name="connsiteX75" fmla="*/ 1777052 w 3519791"/>
              <a:gd name="connsiteY75" fmla="*/ 3970248 h 4400554"/>
              <a:gd name="connsiteX76" fmla="*/ 1766294 w 3519791"/>
              <a:gd name="connsiteY76" fmla="*/ 4002521 h 4400554"/>
              <a:gd name="connsiteX77" fmla="*/ 1723264 w 3519791"/>
              <a:gd name="connsiteY77" fmla="*/ 4067067 h 4400554"/>
              <a:gd name="connsiteX78" fmla="*/ 1712506 w 3519791"/>
              <a:gd name="connsiteY78" fmla="*/ 4099340 h 4400554"/>
              <a:gd name="connsiteX79" fmla="*/ 1680233 w 3519791"/>
              <a:gd name="connsiteY79" fmla="*/ 4131613 h 4400554"/>
              <a:gd name="connsiteX80" fmla="*/ 1669476 w 3519791"/>
              <a:gd name="connsiteY80" fmla="*/ 4163886 h 4400554"/>
              <a:gd name="connsiteX81" fmla="*/ 1615687 w 3519791"/>
              <a:gd name="connsiteY81" fmla="*/ 4206916 h 4400554"/>
              <a:gd name="connsiteX82" fmla="*/ 1518869 w 3519791"/>
              <a:gd name="connsiteY82" fmla="*/ 4282220 h 4400554"/>
              <a:gd name="connsiteX83" fmla="*/ 1454323 w 3519791"/>
              <a:gd name="connsiteY83" fmla="*/ 4303735 h 4400554"/>
              <a:gd name="connsiteX84" fmla="*/ 1422050 w 3519791"/>
              <a:gd name="connsiteY84" fmla="*/ 4314493 h 4400554"/>
              <a:gd name="connsiteX85" fmla="*/ 1400534 w 3519791"/>
              <a:gd name="connsiteY85" fmla="*/ 4336008 h 4400554"/>
              <a:gd name="connsiteX86" fmla="*/ 1292958 w 3519791"/>
              <a:gd name="connsiteY86" fmla="*/ 4368281 h 4400554"/>
              <a:gd name="connsiteX87" fmla="*/ 1260685 w 3519791"/>
              <a:gd name="connsiteY87" fmla="*/ 4379039 h 4400554"/>
              <a:gd name="connsiteX88" fmla="*/ 1131593 w 3519791"/>
              <a:gd name="connsiteY88" fmla="*/ 4400554 h 4400554"/>
              <a:gd name="connsiteX89" fmla="*/ 798106 w 3519791"/>
              <a:gd name="connsiteY89" fmla="*/ 4389796 h 4400554"/>
              <a:gd name="connsiteX90" fmla="*/ 712045 w 3519791"/>
              <a:gd name="connsiteY90" fmla="*/ 4379039 h 4400554"/>
              <a:gd name="connsiteX91" fmla="*/ 518407 w 3519791"/>
              <a:gd name="connsiteY91" fmla="*/ 4346766 h 4400554"/>
              <a:gd name="connsiteX92" fmla="*/ 464619 w 3519791"/>
              <a:gd name="connsiteY92" fmla="*/ 4336008 h 4400554"/>
              <a:gd name="connsiteX93" fmla="*/ 432346 w 3519791"/>
              <a:gd name="connsiteY93" fmla="*/ 4325250 h 4400554"/>
              <a:gd name="connsiteX94" fmla="*/ 378558 w 3519791"/>
              <a:gd name="connsiteY94" fmla="*/ 4314493 h 4400554"/>
              <a:gd name="connsiteX95" fmla="*/ 314012 w 3519791"/>
              <a:gd name="connsiteY95" fmla="*/ 4292977 h 4400554"/>
              <a:gd name="connsiteX96" fmla="*/ 249466 w 3519791"/>
              <a:gd name="connsiteY96" fmla="*/ 4249947 h 4400554"/>
              <a:gd name="connsiteX97" fmla="*/ 163405 w 3519791"/>
              <a:gd name="connsiteY97" fmla="*/ 4185401 h 4400554"/>
              <a:gd name="connsiteX98" fmla="*/ 131132 w 3519791"/>
              <a:gd name="connsiteY98" fmla="*/ 4174643 h 4400554"/>
              <a:gd name="connsiteX99" fmla="*/ 45071 w 3519791"/>
              <a:gd name="connsiteY99" fmla="*/ 4110097 h 4400554"/>
              <a:gd name="connsiteX100" fmla="*/ 23556 w 3519791"/>
              <a:gd name="connsiteY100" fmla="*/ 4077824 h 4400554"/>
              <a:gd name="connsiteX101" fmla="*/ 12798 w 3519791"/>
              <a:gd name="connsiteY101" fmla="*/ 4034794 h 4400554"/>
              <a:gd name="connsiteX102" fmla="*/ 12798 w 3519791"/>
              <a:gd name="connsiteY102" fmla="*/ 3679791 h 4400554"/>
              <a:gd name="connsiteX103" fmla="*/ 34313 w 3519791"/>
              <a:gd name="connsiteY103" fmla="*/ 3593730 h 4400554"/>
              <a:gd name="connsiteX104" fmla="*/ 55829 w 3519791"/>
              <a:gd name="connsiteY104" fmla="*/ 3561457 h 4400554"/>
              <a:gd name="connsiteX105" fmla="*/ 120374 w 3519791"/>
              <a:gd name="connsiteY105" fmla="*/ 3443123 h 4400554"/>
              <a:gd name="connsiteX106" fmla="*/ 141890 w 3519791"/>
              <a:gd name="connsiteY106" fmla="*/ 3410850 h 4400554"/>
              <a:gd name="connsiteX107" fmla="*/ 163405 w 3519791"/>
              <a:gd name="connsiteY107" fmla="*/ 3378577 h 4400554"/>
              <a:gd name="connsiteX108" fmla="*/ 195678 w 3519791"/>
              <a:gd name="connsiteY108" fmla="*/ 3346304 h 4400554"/>
              <a:gd name="connsiteX109" fmla="*/ 227951 w 3519791"/>
              <a:gd name="connsiteY109" fmla="*/ 3281759 h 4400554"/>
              <a:gd name="connsiteX110" fmla="*/ 249466 w 3519791"/>
              <a:gd name="connsiteY110" fmla="*/ 3260243 h 4400554"/>
              <a:gd name="connsiteX111" fmla="*/ 292497 w 3519791"/>
              <a:gd name="connsiteY111" fmla="*/ 3195697 h 4400554"/>
              <a:gd name="connsiteX112" fmla="*/ 314012 w 3519791"/>
              <a:gd name="connsiteY112" fmla="*/ 3163424 h 4400554"/>
              <a:gd name="connsiteX113" fmla="*/ 346285 w 3519791"/>
              <a:gd name="connsiteY113" fmla="*/ 3131151 h 4400554"/>
              <a:gd name="connsiteX114" fmla="*/ 378558 w 3519791"/>
              <a:gd name="connsiteY114" fmla="*/ 3109636 h 4400554"/>
              <a:gd name="connsiteX115" fmla="*/ 421589 w 3519791"/>
              <a:gd name="connsiteY115" fmla="*/ 3055848 h 4400554"/>
              <a:gd name="connsiteX116" fmla="*/ 475377 w 3519791"/>
              <a:gd name="connsiteY116" fmla="*/ 2980544 h 4400554"/>
              <a:gd name="connsiteX117" fmla="*/ 507650 w 3519791"/>
              <a:gd name="connsiteY117" fmla="*/ 2915999 h 4400554"/>
              <a:gd name="connsiteX118" fmla="*/ 529165 w 3519791"/>
              <a:gd name="connsiteY118" fmla="*/ 2894483 h 4400554"/>
              <a:gd name="connsiteX119" fmla="*/ 561438 w 3519791"/>
              <a:gd name="connsiteY119" fmla="*/ 2851453 h 4400554"/>
              <a:gd name="connsiteX120" fmla="*/ 582953 w 3519791"/>
              <a:gd name="connsiteY120" fmla="*/ 2819180 h 4400554"/>
              <a:gd name="connsiteX121" fmla="*/ 604469 w 3519791"/>
              <a:gd name="connsiteY121" fmla="*/ 2797664 h 4400554"/>
              <a:gd name="connsiteX122" fmla="*/ 625984 w 3519791"/>
              <a:gd name="connsiteY122" fmla="*/ 2765391 h 4400554"/>
              <a:gd name="connsiteX123" fmla="*/ 658257 w 3519791"/>
              <a:gd name="connsiteY123" fmla="*/ 2722361 h 4400554"/>
              <a:gd name="connsiteX124" fmla="*/ 679772 w 3519791"/>
              <a:gd name="connsiteY124" fmla="*/ 2690088 h 4400554"/>
              <a:gd name="connsiteX125" fmla="*/ 712045 w 3519791"/>
              <a:gd name="connsiteY125" fmla="*/ 2657815 h 4400554"/>
              <a:gd name="connsiteX126" fmla="*/ 755076 w 3519791"/>
              <a:gd name="connsiteY126" fmla="*/ 2593269 h 4400554"/>
              <a:gd name="connsiteX127" fmla="*/ 765833 w 3519791"/>
              <a:gd name="connsiteY127" fmla="*/ 2560996 h 4400554"/>
              <a:gd name="connsiteX128" fmla="*/ 787349 w 3519791"/>
              <a:gd name="connsiteY128" fmla="*/ 2539481 h 4400554"/>
              <a:gd name="connsiteX129" fmla="*/ 830379 w 3519791"/>
              <a:gd name="connsiteY129" fmla="*/ 2464177 h 4400554"/>
              <a:gd name="connsiteX130" fmla="*/ 862652 w 3519791"/>
              <a:gd name="connsiteY130" fmla="*/ 2421147 h 4400554"/>
              <a:gd name="connsiteX131" fmla="*/ 884167 w 3519791"/>
              <a:gd name="connsiteY131" fmla="*/ 2378116 h 4400554"/>
              <a:gd name="connsiteX132" fmla="*/ 905683 w 3519791"/>
              <a:gd name="connsiteY132" fmla="*/ 2356601 h 4400554"/>
              <a:gd name="connsiteX133" fmla="*/ 948713 w 3519791"/>
              <a:gd name="connsiteY133" fmla="*/ 2292055 h 4400554"/>
              <a:gd name="connsiteX134" fmla="*/ 970229 w 3519791"/>
              <a:gd name="connsiteY134" fmla="*/ 2259782 h 4400554"/>
              <a:gd name="connsiteX135" fmla="*/ 991744 w 3519791"/>
              <a:gd name="connsiteY135" fmla="*/ 2227509 h 4400554"/>
              <a:gd name="connsiteX136" fmla="*/ 1013259 w 3519791"/>
              <a:gd name="connsiteY136" fmla="*/ 2195236 h 4400554"/>
              <a:gd name="connsiteX137" fmla="*/ 1077805 w 3519791"/>
              <a:gd name="connsiteY137" fmla="*/ 2130690 h 4400554"/>
              <a:gd name="connsiteX138" fmla="*/ 1120836 w 3519791"/>
              <a:gd name="connsiteY138" fmla="*/ 2076902 h 4400554"/>
              <a:gd name="connsiteX139" fmla="*/ 1163866 w 3519791"/>
              <a:gd name="connsiteY139" fmla="*/ 2001599 h 4400554"/>
              <a:gd name="connsiteX140" fmla="*/ 1185381 w 3519791"/>
              <a:gd name="connsiteY140" fmla="*/ 1980083 h 4400554"/>
              <a:gd name="connsiteX141" fmla="*/ 1228412 w 3519791"/>
              <a:gd name="connsiteY141" fmla="*/ 1915537 h 4400554"/>
              <a:gd name="connsiteX142" fmla="*/ 1260685 w 3519791"/>
              <a:gd name="connsiteY142" fmla="*/ 1872507 h 4400554"/>
              <a:gd name="connsiteX143" fmla="*/ 1303716 w 3519791"/>
              <a:gd name="connsiteY143" fmla="*/ 1807961 h 4400554"/>
              <a:gd name="connsiteX144" fmla="*/ 1335989 w 3519791"/>
              <a:gd name="connsiteY144" fmla="*/ 1764930 h 4400554"/>
              <a:gd name="connsiteX145" fmla="*/ 1357504 w 3519791"/>
              <a:gd name="connsiteY145" fmla="*/ 1732657 h 4400554"/>
              <a:gd name="connsiteX146" fmla="*/ 1389777 w 3519791"/>
              <a:gd name="connsiteY146" fmla="*/ 1689627 h 4400554"/>
              <a:gd name="connsiteX147" fmla="*/ 1411292 w 3519791"/>
              <a:gd name="connsiteY147" fmla="*/ 1657354 h 4400554"/>
              <a:gd name="connsiteX148" fmla="*/ 1443565 w 3519791"/>
              <a:gd name="connsiteY148" fmla="*/ 1625081 h 4400554"/>
              <a:gd name="connsiteX149" fmla="*/ 1486596 w 3519791"/>
              <a:gd name="connsiteY149" fmla="*/ 1560535 h 4400554"/>
              <a:gd name="connsiteX150" fmla="*/ 1508111 w 3519791"/>
              <a:gd name="connsiteY150" fmla="*/ 1528262 h 4400554"/>
              <a:gd name="connsiteX151" fmla="*/ 1604930 w 3519791"/>
              <a:gd name="connsiteY151" fmla="*/ 1420686 h 4400554"/>
              <a:gd name="connsiteX152" fmla="*/ 1669476 w 3519791"/>
              <a:gd name="connsiteY152" fmla="*/ 1377655 h 4400554"/>
              <a:gd name="connsiteX153" fmla="*/ 1701749 w 3519791"/>
              <a:gd name="connsiteY153" fmla="*/ 1356140 h 4400554"/>
              <a:gd name="connsiteX154" fmla="*/ 1777052 w 3519791"/>
              <a:gd name="connsiteY154" fmla="*/ 1313109 h 4400554"/>
              <a:gd name="connsiteX155" fmla="*/ 1820083 w 3519791"/>
              <a:gd name="connsiteY155" fmla="*/ 1291594 h 4400554"/>
              <a:gd name="connsiteX156" fmla="*/ 1938417 w 3519791"/>
              <a:gd name="connsiteY156" fmla="*/ 1227048 h 4400554"/>
              <a:gd name="connsiteX157" fmla="*/ 2035236 w 3519791"/>
              <a:gd name="connsiteY157" fmla="*/ 1140987 h 4400554"/>
              <a:gd name="connsiteX158" fmla="*/ 2089024 w 3519791"/>
              <a:gd name="connsiteY158" fmla="*/ 1097956 h 4400554"/>
              <a:gd name="connsiteX159" fmla="*/ 2121297 w 3519791"/>
              <a:gd name="connsiteY159" fmla="*/ 1065683 h 4400554"/>
              <a:gd name="connsiteX160" fmla="*/ 2153570 w 3519791"/>
              <a:gd name="connsiteY160" fmla="*/ 1044168 h 4400554"/>
              <a:gd name="connsiteX161" fmla="*/ 2218116 w 3519791"/>
              <a:gd name="connsiteY161" fmla="*/ 979622 h 4400554"/>
              <a:gd name="connsiteX162" fmla="*/ 2271904 w 3519791"/>
              <a:gd name="connsiteY162" fmla="*/ 925834 h 4400554"/>
              <a:gd name="connsiteX163" fmla="*/ 2304177 w 3519791"/>
              <a:gd name="connsiteY163" fmla="*/ 915076 h 4400554"/>
              <a:gd name="connsiteX164" fmla="*/ 2400996 w 3519791"/>
              <a:gd name="connsiteY164" fmla="*/ 872046 h 4400554"/>
              <a:gd name="connsiteX165" fmla="*/ 2487057 w 3519791"/>
              <a:gd name="connsiteY165" fmla="*/ 850530 h 4400554"/>
              <a:gd name="connsiteX166" fmla="*/ 2519330 w 3519791"/>
              <a:gd name="connsiteY166" fmla="*/ 829015 h 4400554"/>
              <a:gd name="connsiteX167" fmla="*/ 2540845 w 3519791"/>
              <a:gd name="connsiteY167" fmla="*/ 764469 h 4400554"/>
              <a:gd name="connsiteX168" fmla="*/ 2551603 w 3519791"/>
              <a:gd name="connsiteY168" fmla="*/ 506286 h 4400554"/>
              <a:gd name="connsiteX169" fmla="*/ 2562360 w 3519791"/>
              <a:gd name="connsiteY169" fmla="*/ 474013 h 4400554"/>
              <a:gd name="connsiteX170" fmla="*/ 2583876 w 3519791"/>
              <a:gd name="connsiteY170" fmla="*/ 441740 h 4400554"/>
              <a:gd name="connsiteX171" fmla="*/ 2605391 w 3519791"/>
              <a:gd name="connsiteY171" fmla="*/ 377194 h 4400554"/>
              <a:gd name="connsiteX172" fmla="*/ 2616149 w 3519791"/>
              <a:gd name="connsiteY172" fmla="*/ 344921 h 4400554"/>
              <a:gd name="connsiteX173" fmla="*/ 2626906 w 3519791"/>
              <a:gd name="connsiteY173" fmla="*/ 75980 h 4400554"/>
              <a:gd name="connsiteX174" fmla="*/ 2669937 w 3519791"/>
              <a:gd name="connsiteY174" fmla="*/ 32949 h 4400554"/>
              <a:gd name="connsiteX175" fmla="*/ 2734483 w 3519791"/>
              <a:gd name="connsiteY175" fmla="*/ 676 h 440055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  <a:cxn ang="0">
                <a:pos x="connsiteX70" y="connsiteY70"/>
              </a:cxn>
              <a:cxn ang="0">
                <a:pos x="connsiteX71" y="connsiteY71"/>
              </a:cxn>
              <a:cxn ang="0">
                <a:pos x="connsiteX72" y="connsiteY72"/>
              </a:cxn>
              <a:cxn ang="0">
                <a:pos x="connsiteX73" y="connsiteY73"/>
              </a:cxn>
              <a:cxn ang="0">
                <a:pos x="connsiteX74" y="connsiteY74"/>
              </a:cxn>
              <a:cxn ang="0">
                <a:pos x="connsiteX75" y="connsiteY75"/>
              </a:cxn>
              <a:cxn ang="0">
                <a:pos x="connsiteX76" y="connsiteY76"/>
              </a:cxn>
              <a:cxn ang="0">
                <a:pos x="connsiteX77" y="connsiteY77"/>
              </a:cxn>
              <a:cxn ang="0">
                <a:pos x="connsiteX78" y="connsiteY78"/>
              </a:cxn>
              <a:cxn ang="0">
                <a:pos x="connsiteX79" y="connsiteY79"/>
              </a:cxn>
              <a:cxn ang="0">
                <a:pos x="connsiteX80" y="connsiteY80"/>
              </a:cxn>
              <a:cxn ang="0">
                <a:pos x="connsiteX81" y="connsiteY81"/>
              </a:cxn>
              <a:cxn ang="0">
                <a:pos x="connsiteX82" y="connsiteY82"/>
              </a:cxn>
              <a:cxn ang="0">
                <a:pos x="connsiteX83" y="connsiteY83"/>
              </a:cxn>
              <a:cxn ang="0">
                <a:pos x="connsiteX84" y="connsiteY84"/>
              </a:cxn>
              <a:cxn ang="0">
                <a:pos x="connsiteX85" y="connsiteY85"/>
              </a:cxn>
              <a:cxn ang="0">
                <a:pos x="connsiteX86" y="connsiteY86"/>
              </a:cxn>
              <a:cxn ang="0">
                <a:pos x="connsiteX87" y="connsiteY87"/>
              </a:cxn>
              <a:cxn ang="0">
                <a:pos x="connsiteX88" y="connsiteY88"/>
              </a:cxn>
              <a:cxn ang="0">
                <a:pos x="connsiteX89" y="connsiteY89"/>
              </a:cxn>
              <a:cxn ang="0">
                <a:pos x="connsiteX90" y="connsiteY90"/>
              </a:cxn>
              <a:cxn ang="0">
                <a:pos x="connsiteX91" y="connsiteY91"/>
              </a:cxn>
              <a:cxn ang="0">
                <a:pos x="connsiteX92" y="connsiteY92"/>
              </a:cxn>
              <a:cxn ang="0">
                <a:pos x="connsiteX93" y="connsiteY93"/>
              </a:cxn>
              <a:cxn ang="0">
                <a:pos x="connsiteX94" y="connsiteY94"/>
              </a:cxn>
              <a:cxn ang="0">
                <a:pos x="connsiteX95" y="connsiteY95"/>
              </a:cxn>
              <a:cxn ang="0">
                <a:pos x="connsiteX96" y="connsiteY96"/>
              </a:cxn>
              <a:cxn ang="0">
                <a:pos x="connsiteX97" y="connsiteY97"/>
              </a:cxn>
              <a:cxn ang="0">
                <a:pos x="connsiteX98" y="connsiteY98"/>
              </a:cxn>
              <a:cxn ang="0">
                <a:pos x="connsiteX99" y="connsiteY99"/>
              </a:cxn>
              <a:cxn ang="0">
                <a:pos x="connsiteX100" y="connsiteY100"/>
              </a:cxn>
              <a:cxn ang="0">
                <a:pos x="connsiteX101" y="connsiteY101"/>
              </a:cxn>
              <a:cxn ang="0">
                <a:pos x="connsiteX102" y="connsiteY102"/>
              </a:cxn>
              <a:cxn ang="0">
                <a:pos x="connsiteX103" y="connsiteY103"/>
              </a:cxn>
              <a:cxn ang="0">
                <a:pos x="connsiteX104" y="connsiteY104"/>
              </a:cxn>
              <a:cxn ang="0">
                <a:pos x="connsiteX105" y="connsiteY105"/>
              </a:cxn>
              <a:cxn ang="0">
                <a:pos x="connsiteX106" y="connsiteY106"/>
              </a:cxn>
              <a:cxn ang="0">
                <a:pos x="connsiteX107" y="connsiteY107"/>
              </a:cxn>
              <a:cxn ang="0">
                <a:pos x="connsiteX108" y="connsiteY108"/>
              </a:cxn>
              <a:cxn ang="0">
                <a:pos x="connsiteX109" y="connsiteY109"/>
              </a:cxn>
              <a:cxn ang="0">
                <a:pos x="connsiteX110" y="connsiteY110"/>
              </a:cxn>
              <a:cxn ang="0">
                <a:pos x="connsiteX111" y="connsiteY111"/>
              </a:cxn>
              <a:cxn ang="0">
                <a:pos x="connsiteX112" y="connsiteY112"/>
              </a:cxn>
              <a:cxn ang="0">
                <a:pos x="connsiteX113" y="connsiteY113"/>
              </a:cxn>
              <a:cxn ang="0">
                <a:pos x="connsiteX114" y="connsiteY114"/>
              </a:cxn>
              <a:cxn ang="0">
                <a:pos x="connsiteX115" y="connsiteY115"/>
              </a:cxn>
              <a:cxn ang="0">
                <a:pos x="connsiteX116" y="connsiteY116"/>
              </a:cxn>
              <a:cxn ang="0">
                <a:pos x="connsiteX117" y="connsiteY117"/>
              </a:cxn>
              <a:cxn ang="0">
                <a:pos x="connsiteX118" y="connsiteY118"/>
              </a:cxn>
              <a:cxn ang="0">
                <a:pos x="connsiteX119" y="connsiteY119"/>
              </a:cxn>
              <a:cxn ang="0">
                <a:pos x="connsiteX120" y="connsiteY120"/>
              </a:cxn>
              <a:cxn ang="0">
                <a:pos x="connsiteX121" y="connsiteY121"/>
              </a:cxn>
              <a:cxn ang="0">
                <a:pos x="connsiteX122" y="connsiteY122"/>
              </a:cxn>
              <a:cxn ang="0">
                <a:pos x="connsiteX123" y="connsiteY123"/>
              </a:cxn>
              <a:cxn ang="0">
                <a:pos x="connsiteX124" y="connsiteY124"/>
              </a:cxn>
              <a:cxn ang="0">
                <a:pos x="connsiteX125" y="connsiteY125"/>
              </a:cxn>
              <a:cxn ang="0">
                <a:pos x="connsiteX126" y="connsiteY126"/>
              </a:cxn>
              <a:cxn ang="0">
                <a:pos x="connsiteX127" y="connsiteY127"/>
              </a:cxn>
              <a:cxn ang="0">
                <a:pos x="connsiteX128" y="connsiteY128"/>
              </a:cxn>
              <a:cxn ang="0">
                <a:pos x="connsiteX129" y="connsiteY129"/>
              </a:cxn>
              <a:cxn ang="0">
                <a:pos x="connsiteX130" y="connsiteY130"/>
              </a:cxn>
              <a:cxn ang="0">
                <a:pos x="connsiteX131" y="connsiteY131"/>
              </a:cxn>
              <a:cxn ang="0">
                <a:pos x="connsiteX132" y="connsiteY132"/>
              </a:cxn>
              <a:cxn ang="0">
                <a:pos x="connsiteX133" y="connsiteY133"/>
              </a:cxn>
              <a:cxn ang="0">
                <a:pos x="connsiteX134" y="connsiteY134"/>
              </a:cxn>
              <a:cxn ang="0">
                <a:pos x="connsiteX135" y="connsiteY135"/>
              </a:cxn>
              <a:cxn ang="0">
                <a:pos x="connsiteX136" y="connsiteY136"/>
              </a:cxn>
              <a:cxn ang="0">
                <a:pos x="connsiteX137" y="connsiteY137"/>
              </a:cxn>
              <a:cxn ang="0">
                <a:pos x="connsiteX138" y="connsiteY138"/>
              </a:cxn>
              <a:cxn ang="0">
                <a:pos x="connsiteX139" y="connsiteY139"/>
              </a:cxn>
              <a:cxn ang="0">
                <a:pos x="connsiteX140" y="connsiteY140"/>
              </a:cxn>
              <a:cxn ang="0">
                <a:pos x="connsiteX141" y="connsiteY141"/>
              </a:cxn>
              <a:cxn ang="0">
                <a:pos x="connsiteX142" y="connsiteY142"/>
              </a:cxn>
              <a:cxn ang="0">
                <a:pos x="connsiteX143" y="connsiteY143"/>
              </a:cxn>
              <a:cxn ang="0">
                <a:pos x="connsiteX144" y="connsiteY144"/>
              </a:cxn>
              <a:cxn ang="0">
                <a:pos x="connsiteX145" y="connsiteY145"/>
              </a:cxn>
              <a:cxn ang="0">
                <a:pos x="connsiteX146" y="connsiteY146"/>
              </a:cxn>
              <a:cxn ang="0">
                <a:pos x="connsiteX147" y="connsiteY147"/>
              </a:cxn>
              <a:cxn ang="0">
                <a:pos x="connsiteX148" y="connsiteY148"/>
              </a:cxn>
              <a:cxn ang="0">
                <a:pos x="connsiteX149" y="connsiteY149"/>
              </a:cxn>
              <a:cxn ang="0">
                <a:pos x="connsiteX150" y="connsiteY150"/>
              </a:cxn>
              <a:cxn ang="0">
                <a:pos x="connsiteX151" y="connsiteY151"/>
              </a:cxn>
              <a:cxn ang="0">
                <a:pos x="connsiteX152" y="connsiteY152"/>
              </a:cxn>
              <a:cxn ang="0">
                <a:pos x="connsiteX153" y="connsiteY153"/>
              </a:cxn>
              <a:cxn ang="0">
                <a:pos x="connsiteX154" y="connsiteY154"/>
              </a:cxn>
              <a:cxn ang="0">
                <a:pos x="connsiteX155" y="connsiteY155"/>
              </a:cxn>
              <a:cxn ang="0">
                <a:pos x="connsiteX156" y="connsiteY156"/>
              </a:cxn>
              <a:cxn ang="0">
                <a:pos x="connsiteX157" y="connsiteY157"/>
              </a:cxn>
              <a:cxn ang="0">
                <a:pos x="connsiteX158" y="connsiteY158"/>
              </a:cxn>
              <a:cxn ang="0">
                <a:pos x="connsiteX159" y="connsiteY159"/>
              </a:cxn>
              <a:cxn ang="0">
                <a:pos x="connsiteX160" y="connsiteY160"/>
              </a:cxn>
              <a:cxn ang="0">
                <a:pos x="connsiteX161" y="connsiteY161"/>
              </a:cxn>
              <a:cxn ang="0">
                <a:pos x="connsiteX162" y="connsiteY162"/>
              </a:cxn>
              <a:cxn ang="0">
                <a:pos x="connsiteX163" y="connsiteY163"/>
              </a:cxn>
              <a:cxn ang="0">
                <a:pos x="connsiteX164" y="connsiteY164"/>
              </a:cxn>
              <a:cxn ang="0">
                <a:pos x="connsiteX165" y="connsiteY165"/>
              </a:cxn>
              <a:cxn ang="0">
                <a:pos x="connsiteX166" y="connsiteY166"/>
              </a:cxn>
              <a:cxn ang="0">
                <a:pos x="connsiteX167" y="connsiteY167"/>
              </a:cxn>
              <a:cxn ang="0">
                <a:pos x="connsiteX168" y="connsiteY168"/>
              </a:cxn>
              <a:cxn ang="0">
                <a:pos x="connsiteX169" y="connsiteY169"/>
              </a:cxn>
              <a:cxn ang="0">
                <a:pos x="connsiteX170" y="connsiteY170"/>
              </a:cxn>
              <a:cxn ang="0">
                <a:pos x="connsiteX171" y="connsiteY171"/>
              </a:cxn>
              <a:cxn ang="0">
                <a:pos x="connsiteX172" y="connsiteY172"/>
              </a:cxn>
              <a:cxn ang="0">
                <a:pos x="connsiteX173" y="connsiteY173"/>
              </a:cxn>
              <a:cxn ang="0">
                <a:pos x="connsiteX174" y="connsiteY174"/>
              </a:cxn>
              <a:cxn ang="0">
                <a:pos x="connsiteX175" y="connsiteY175"/>
              </a:cxn>
            </a:cxnLst>
            <a:rect l="l" t="t" r="r" b="b"/>
            <a:pathLst>
              <a:path w="3519791" h="4400554">
                <a:moveTo>
                  <a:pt x="2734483" y="676"/>
                </a:moveTo>
                <a:cubicBezTo>
                  <a:pt x="2764963" y="-2910"/>
                  <a:pt x="2813297" y="8799"/>
                  <a:pt x="2852817" y="11434"/>
                </a:cubicBezTo>
                <a:cubicBezTo>
                  <a:pt x="2920892" y="15972"/>
                  <a:pt x="2989243" y="16281"/>
                  <a:pt x="3057212" y="22191"/>
                </a:cubicBezTo>
                <a:cubicBezTo>
                  <a:pt x="3075488" y="23780"/>
                  <a:pt x="3113640" y="37415"/>
                  <a:pt x="3132516" y="43707"/>
                </a:cubicBezTo>
                <a:cubicBezTo>
                  <a:pt x="3139688" y="54465"/>
                  <a:pt x="3144889" y="66838"/>
                  <a:pt x="3154031" y="75980"/>
                </a:cubicBezTo>
                <a:cubicBezTo>
                  <a:pt x="3163173" y="85122"/>
                  <a:pt x="3178227" y="87399"/>
                  <a:pt x="3186304" y="97495"/>
                </a:cubicBezTo>
                <a:cubicBezTo>
                  <a:pt x="3193388" y="106350"/>
                  <a:pt x="3191227" y="120044"/>
                  <a:pt x="3197061" y="129768"/>
                </a:cubicBezTo>
                <a:cubicBezTo>
                  <a:pt x="3202279" y="138465"/>
                  <a:pt x="3211405" y="144111"/>
                  <a:pt x="3218577" y="151283"/>
                </a:cubicBezTo>
                <a:cubicBezTo>
                  <a:pt x="3225749" y="179970"/>
                  <a:pt x="3238615" y="207811"/>
                  <a:pt x="3240092" y="237344"/>
                </a:cubicBezTo>
                <a:cubicBezTo>
                  <a:pt x="3246113" y="357761"/>
                  <a:pt x="3234563" y="405380"/>
                  <a:pt x="3261607" y="495528"/>
                </a:cubicBezTo>
                <a:cubicBezTo>
                  <a:pt x="3268124" y="517251"/>
                  <a:pt x="3275951" y="538559"/>
                  <a:pt x="3283123" y="560074"/>
                </a:cubicBezTo>
                <a:cubicBezTo>
                  <a:pt x="3286709" y="570832"/>
                  <a:pt x="3285862" y="584329"/>
                  <a:pt x="3293880" y="592347"/>
                </a:cubicBezTo>
                <a:lnTo>
                  <a:pt x="3315396" y="613862"/>
                </a:lnTo>
                <a:lnTo>
                  <a:pt x="3336911" y="678408"/>
                </a:lnTo>
                <a:cubicBezTo>
                  <a:pt x="3340497" y="689166"/>
                  <a:pt x="3338234" y="704391"/>
                  <a:pt x="3347669" y="710681"/>
                </a:cubicBezTo>
                <a:lnTo>
                  <a:pt x="3379941" y="732196"/>
                </a:lnTo>
                <a:cubicBezTo>
                  <a:pt x="3383527" y="742954"/>
                  <a:pt x="3383615" y="755614"/>
                  <a:pt x="3390699" y="764469"/>
                </a:cubicBezTo>
                <a:cubicBezTo>
                  <a:pt x="3398776" y="774565"/>
                  <a:pt x="3416120" y="775020"/>
                  <a:pt x="3422972" y="785984"/>
                </a:cubicBezTo>
                <a:cubicBezTo>
                  <a:pt x="3505381" y="917839"/>
                  <a:pt x="3402651" y="808694"/>
                  <a:pt x="3466003" y="872046"/>
                </a:cubicBezTo>
                <a:cubicBezTo>
                  <a:pt x="3469589" y="882804"/>
                  <a:pt x="3470926" y="894595"/>
                  <a:pt x="3476760" y="904319"/>
                </a:cubicBezTo>
                <a:cubicBezTo>
                  <a:pt x="3481978" y="913016"/>
                  <a:pt x="3493740" y="916762"/>
                  <a:pt x="3498276" y="925834"/>
                </a:cubicBezTo>
                <a:cubicBezTo>
                  <a:pt x="3508419" y="946119"/>
                  <a:pt x="3519791" y="990380"/>
                  <a:pt x="3519791" y="990380"/>
                </a:cubicBezTo>
                <a:cubicBezTo>
                  <a:pt x="3518093" y="1014158"/>
                  <a:pt x="3522725" y="1124362"/>
                  <a:pt x="3498276" y="1173260"/>
                </a:cubicBezTo>
                <a:cubicBezTo>
                  <a:pt x="3492494" y="1184824"/>
                  <a:pt x="3483932" y="1194775"/>
                  <a:pt x="3476760" y="1205533"/>
                </a:cubicBezTo>
                <a:cubicBezTo>
                  <a:pt x="3446287" y="1296957"/>
                  <a:pt x="3488787" y="1185488"/>
                  <a:pt x="3444487" y="1259321"/>
                </a:cubicBezTo>
                <a:cubicBezTo>
                  <a:pt x="3434565" y="1275857"/>
                  <a:pt x="3425285" y="1333819"/>
                  <a:pt x="3422972" y="1345382"/>
                </a:cubicBezTo>
                <a:cubicBezTo>
                  <a:pt x="3430144" y="1366897"/>
                  <a:pt x="3428450" y="1393891"/>
                  <a:pt x="3444487" y="1409928"/>
                </a:cubicBezTo>
                <a:lnTo>
                  <a:pt x="3487518" y="1452959"/>
                </a:lnTo>
                <a:cubicBezTo>
                  <a:pt x="3491104" y="1463716"/>
                  <a:pt x="3498276" y="1473892"/>
                  <a:pt x="3498276" y="1485231"/>
                </a:cubicBezTo>
                <a:cubicBezTo>
                  <a:pt x="3498276" y="1528164"/>
                  <a:pt x="3489752" y="1581775"/>
                  <a:pt x="3476760" y="1625081"/>
                </a:cubicBezTo>
                <a:cubicBezTo>
                  <a:pt x="3470243" y="1646804"/>
                  <a:pt x="3467825" y="1670757"/>
                  <a:pt x="3455245" y="1689627"/>
                </a:cubicBezTo>
                <a:cubicBezTo>
                  <a:pt x="3448073" y="1700385"/>
                  <a:pt x="3441807" y="1711804"/>
                  <a:pt x="3433730" y="1721900"/>
                </a:cubicBezTo>
                <a:cubicBezTo>
                  <a:pt x="3427394" y="1729820"/>
                  <a:pt x="3418300" y="1735301"/>
                  <a:pt x="3412214" y="1743415"/>
                </a:cubicBezTo>
                <a:cubicBezTo>
                  <a:pt x="3396699" y="1764101"/>
                  <a:pt x="3390699" y="1793618"/>
                  <a:pt x="3369184" y="1807961"/>
                </a:cubicBezTo>
                <a:cubicBezTo>
                  <a:pt x="3347669" y="1822304"/>
                  <a:pt x="3322922" y="1832706"/>
                  <a:pt x="3304638" y="1850991"/>
                </a:cubicBezTo>
                <a:cubicBezTo>
                  <a:pt x="3297466" y="1858163"/>
                  <a:pt x="3291820" y="1867289"/>
                  <a:pt x="3283123" y="1872507"/>
                </a:cubicBezTo>
                <a:cubicBezTo>
                  <a:pt x="3273399" y="1878341"/>
                  <a:pt x="3261608" y="1879678"/>
                  <a:pt x="3250850" y="1883264"/>
                </a:cubicBezTo>
                <a:cubicBezTo>
                  <a:pt x="3213297" y="1920817"/>
                  <a:pt x="3238957" y="1901572"/>
                  <a:pt x="3164789" y="1926295"/>
                </a:cubicBezTo>
                <a:cubicBezTo>
                  <a:pt x="3134022" y="1936551"/>
                  <a:pt x="3123265" y="1941054"/>
                  <a:pt x="3089485" y="1947810"/>
                </a:cubicBezTo>
                <a:cubicBezTo>
                  <a:pt x="3068096" y="1952088"/>
                  <a:pt x="3046328" y="1954290"/>
                  <a:pt x="3024939" y="1958568"/>
                </a:cubicBezTo>
                <a:cubicBezTo>
                  <a:pt x="3010441" y="1961468"/>
                  <a:pt x="2996342" y="1966119"/>
                  <a:pt x="2981909" y="1969326"/>
                </a:cubicBezTo>
                <a:cubicBezTo>
                  <a:pt x="2964060" y="1973292"/>
                  <a:pt x="2945936" y="1975972"/>
                  <a:pt x="2928120" y="1980083"/>
                </a:cubicBezTo>
                <a:cubicBezTo>
                  <a:pt x="2899307" y="1986732"/>
                  <a:pt x="2870746" y="1994427"/>
                  <a:pt x="2842059" y="2001599"/>
                </a:cubicBezTo>
                <a:cubicBezTo>
                  <a:pt x="2827716" y="2005185"/>
                  <a:pt x="2813055" y="2007681"/>
                  <a:pt x="2799029" y="2012356"/>
                </a:cubicBezTo>
                <a:lnTo>
                  <a:pt x="2734483" y="2033871"/>
                </a:lnTo>
                <a:cubicBezTo>
                  <a:pt x="2723725" y="2041043"/>
                  <a:pt x="2714025" y="2050136"/>
                  <a:pt x="2702210" y="2055387"/>
                </a:cubicBezTo>
                <a:cubicBezTo>
                  <a:pt x="2681486" y="2064598"/>
                  <a:pt x="2659179" y="2069730"/>
                  <a:pt x="2637664" y="2076902"/>
                </a:cubicBezTo>
                <a:lnTo>
                  <a:pt x="2605391" y="2087660"/>
                </a:lnTo>
                <a:cubicBezTo>
                  <a:pt x="2605386" y="2087662"/>
                  <a:pt x="2540849" y="2109172"/>
                  <a:pt x="2540845" y="2109175"/>
                </a:cubicBezTo>
                <a:cubicBezTo>
                  <a:pt x="2448355" y="2170834"/>
                  <a:pt x="2565376" y="2096909"/>
                  <a:pt x="2476299" y="2141448"/>
                </a:cubicBezTo>
                <a:cubicBezTo>
                  <a:pt x="2464735" y="2147230"/>
                  <a:pt x="2455590" y="2157181"/>
                  <a:pt x="2444026" y="2162963"/>
                </a:cubicBezTo>
                <a:cubicBezTo>
                  <a:pt x="2401305" y="2184324"/>
                  <a:pt x="2419116" y="2160004"/>
                  <a:pt x="2379480" y="2195236"/>
                </a:cubicBezTo>
                <a:cubicBezTo>
                  <a:pt x="2353818" y="2218047"/>
                  <a:pt x="2311405" y="2256084"/>
                  <a:pt x="2293419" y="2292055"/>
                </a:cubicBezTo>
                <a:cubicBezTo>
                  <a:pt x="2248880" y="2381132"/>
                  <a:pt x="2322805" y="2264111"/>
                  <a:pt x="2261146" y="2356601"/>
                </a:cubicBezTo>
                <a:cubicBezTo>
                  <a:pt x="2231351" y="2445991"/>
                  <a:pt x="2241759" y="2401557"/>
                  <a:pt x="2261146" y="2582511"/>
                </a:cubicBezTo>
                <a:cubicBezTo>
                  <a:pt x="2265042" y="2618872"/>
                  <a:pt x="2278125" y="2653801"/>
                  <a:pt x="2282661" y="2690088"/>
                </a:cubicBezTo>
                <a:cubicBezTo>
                  <a:pt x="2296564" y="2801309"/>
                  <a:pt x="2289330" y="2747529"/>
                  <a:pt x="2304177" y="2851453"/>
                </a:cubicBezTo>
                <a:cubicBezTo>
                  <a:pt x="2300591" y="2937514"/>
                  <a:pt x="2299782" y="3023736"/>
                  <a:pt x="2293419" y="3109636"/>
                </a:cubicBezTo>
                <a:cubicBezTo>
                  <a:pt x="2292581" y="3120945"/>
                  <a:pt x="2285776" y="3131006"/>
                  <a:pt x="2282661" y="3141909"/>
                </a:cubicBezTo>
                <a:cubicBezTo>
                  <a:pt x="2279382" y="3153384"/>
                  <a:pt x="2268735" y="3203553"/>
                  <a:pt x="2261146" y="3217213"/>
                </a:cubicBezTo>
                <a:cubicBezTo>
                  <a:pt x="2248588" y="3239817"/>
                  <a:pt x="2226294" y="3257228"/>
                  <a:pt x="2218116" y="3281759"/>
                </a:cubicBezTo>
                <a:cubicBezTo>
                  <a:pt x="2204150" y="3323653"/>
                  <a:pt x="2215376" y="3306013"/>
                  <a:pt x="2185843" y="3335547"/>
                </a:cubicBezTo>
                <a:cubicBezTo>
                  <a:pt x="2174481" y="3369632"/>
                  <a:pt x="2177402" y="3370303"/>
                  <a:pt x="2153570" y="3400093"/>
                </a:cubicBezTo>
                <a:cubicBezTo>
                  <a:pt x="2147234" y="3408013"/>
                  <a:pt x="2138390" y="3413688"/>
                  <a:pt x="2132054" y="3421608"/>
                </a:cubicBezTo>
                <a:cubicBezTo>
                  <a:pt x="2072139" y="3496500"/>
                  <a:pt x="2154936" y="3409484"/>
                  <a:pt x="2078266" y="3486154"/>
                </a:cubicBezTo>
                <a:cubicBezTo>
                  <a:pt x="2057698" y="3547863"/>
                  <a:pt x="2081434" y="3492687"/>
                  <a:pt x="2045993" y="3539942"/>
                </a:cubicBezTo>
                <a:cubicBezTo>
                  <a:pt x="1973008" y="3637255"/>
                  <a:pt x="2030791" y="3576662"/>
                  <a:pt x="1981447" y="3626003"/>
                </a:cubicBezTo>
                <a:cubicBezTo>
                  <a:pt x="1950974" y="3717427"/>
                  <a:pt x="1993474" y="3605958"/>
                  <a:pt x="1949174" y="3679791"/>
                </a:cubicBezTo>
                <a:cubicBezTo>
                  <a:pt x="1943340" y="3689515"/>
                  <a:pt x="1944251" y="3702340"/>
                  <a:pt x="1938417" y="3712064"/>
                </a:cubicBezTo>
                <a:cubicBezTo>
                  <a:pt x="1933199" y="3720761"/>
                  <a:pt x="1922987" y="3725466"/>
                  <a:pt x="1916901" y="3733580"/>
                </a:cubicBezTo>
                <a:cubicBezTo>
                  <a:pt x="1901386" y="3754267"/>
                  <a:pt x="1888214" y="3776611"/>
                  <a:pt x="1873871" y="3798126"/>
                </a:cubicBezTo>
                <a:cubicBezTo>
                  <a:pt x="1866699" y="3808884"/>
                  <a:pt x="1861498" y="3821257"/>
                  <a:pt x="1852356" y="3830399"/>
                </a:cubicBezTo>
                <a:lnTo>
                  <a:pt x="1830840" y="3851914"/>
                </a:lnTo>
                <a:cubicBezTo>
                  <a:pt x="1827254" y="3862672"/>
                  <a:pt x="1825917" y="3874463"/>
                  <a:pt x="1820083" y="3884187"/>
                </a:cubicBezTo>
                <a:cubicBezTo>
                  <a:pt x="1814865" y="3892884"/>
                  <a:pt x="1803103" y="3896630"/>
                  <a:pt x="1798567" y="3905702"/>
                </a:cubicBezTo>
                <a:cubicBezTo>
                  <a:pt x="1788424" y="3925987"/>
                  <a:pt x="1784224" y="3948733"/>
                  <a:pt x="1777052" y="3970248"/>
                </a:cubicBezTo>
                <a:cubicBezTo>
                  <a:pt x="1773466" y="3981006"/>
                  <a:pt x="1772584" y="3993086"/>
                  <a:pt x="1766294" y="4002521"/>
                </a:cubicBezTo>
                <a:cubicBezTo>
                  <a:pt x="1751951" y="4024036"/>
                  <a:pt x="1731441" y="4042536"/>
                  <a:pt x="1723264" y="4067067"/>
                </a:cubicBezTo>
                <a:cubicBezTo>
                  <a:pt x="1719678" y="4077825"/>
                  <a:pt x="1718796" y="4089905"/>
                  <a:pt x="1712506" y="4099340"/>
                </a:cubicBezTo>
                <a:cubicBezTo>
                  <a:pt x="1704067" y="4111998"/>
                  <a:pt x="1690991" y="4120855"/>
                  <a:pt x="1680233" y="4131613"/>
                </a:cubicBezTo>
                <a:cubicBezTo>
                  <a:pt x="1676647" y="4142371"/>
                  <a:pt x="1675310" y="4154162"/>
                  <a:pt x="1669476" y="4163886"/>
                </a:cubicBezTo>
                <a:cubicBezTo>
                  <a:pt x="1656958" y="4184749"/>
                  <a:pt x="1633275" y="4192260"/>
                  <a:pt x="1615687" y="4206916"/>
                </a:cubicBezTo>
                <a:cubicBezTo>
                  <a:pt x="1578560" y="4237855"/>
                  <a:pt x="1573245" y="4264095"/>
                  <a:pt x="1518869" y="4282220"/>
                </a:cubicBezTo>
                <a:lnTo>
                  <a:pt x="1454323" y="4303735"/>
                </a:lnTo>
                <a:lnTo>
                  <a:pt x="1422050" y="4314493"/>
                </a:lnTo>
                <a:cubicBezTo>
                  <a:pt x="1414878" y="4321665"/>
                  <a:pt x="1409606" y="4331472"/>
                  <a:pt x="1400534" y="4336008"/>
                </a:cubicBezTo>
                <a:cubicBezTo>
                  <a:pt x="1366448" y="4353051"/>
                  <a:pt x="1328989" y="4357986"/>
                  <a:pt x="1292958" y="4368281"/>
                </a:cubicBezTo>
                <a:cubicBezTo>
                  <a:pt x="1282055" y="4371396"/>
                  <a:pt x="1271686" y="4376289"/>
                  <a:pt x="1260685" y="4379039"/>
                </a:cubicBezTo>
                <a:cubicBezTo>
                  <a:pt x="1218746" y="4389524"/>
                  <a:pt x="1174086" y="4394483"/>
                  <a:pt x="1131593" y="4400554"/>
                </a:cubicBezTo>
                <a:lnTo>
                  <a:pt x="798106" y="4389796"/>
                </a:lnTo>
                <a:cubicBezTo>
                  <a:pt x="769234" y="4388315"/>
                  <a:pt x="740690" y="4382945"/>
                  <a:pt x="712045" y="4379039"/>
                </a:cubicBezTo>
                <a:cubicBezTo>
                  <a:pt x="457009" y="4344261"/>
                  <a:pt x="636815" y="4373078"/>
                  <a:pt x="518407" y="4346766"/>
                </a:cubicBezTo>
                <a:cubicBezTo>
                  <a:pt x="500558" y="4342800"/>
                  <a:pt x="482357" y="4340443"/>
                  <a:pt x="464619" y="4336008"/>
                </a:cubicBezTo>
                <a:cubicBezTo>
                  <a:pt x="453618" y="4333258"/>
                  <a:pt x="443347" y="4328000"/>
                  <a:pt x="432346" y="4325250"/>
                </a:cubicBezTo>
                <a:cubicBezTo>
                  <a:pt x="414608" y="4320815"/>
                  <a:pt x="396198" y="4319304"/>
                  <a:pt x="378558" y="4314493"/>
                </a:cubicBezTo>
                <a:cubicBezTo>
                  <a:pt x="356678" y="4308526"/>
                  <a:pt x="332882" y="4305557"/>
                  <a:pt x="314012" y="4292977"/>
                </a:cubicBezTo>
                <a:cubicBezTo>
                  <a:pt x="292497" y="4278634"/>
                  <a:pt x="267750" y="4268232"/>
                  <a:pt x="249466" y="4249947"/>
                </a:cubicBezTo>
                <a:cubicBezTo>
                  <a:pt x="223979" y="4224459"/>
                  <a:pt x="199902" y="4197567"/>
                  <a:pt x="163405" y="4185401"/>
                </a:cubicBezTo>
                <a:cubicBezTo>
                  <a:pt x="152647" y="4181815"/>
                  <a:pt x="141045" y="4180150"/>
                  <a:pt x="131132" y="4174643"/>
                </a:cubicBezTo>
                <a:cubicBezTo>
                  <a:pt x="106347" y="4160874"/>
                  <a:pt x="65964" y="4136214"/>
                  <a:pt x="45071" y="4110097"/>
                </a:cubicBezTo>
                <a:cubicBezTo>
                  <a:pt x="36994" y="4100001"/>
                  <a:pt x="30728" y="4088582"/>
                  <a:pt x="23556" y="4077824"/>
                </a:cubicBezTo>
                <a:cubicBezTo>
                  <a:pt x="19970" y="4063481"/>
                  <a:pt x="15229" y="4049378"/>
                  <a:pt x="12798" y="4034794"/>
                </a:cubicBezTo>
                <a:cubicBezTo>
                  <a:pt x="-9345" y="3901941"/>
                  <a:pt x="1680" y="3846553"/>
                  <a:pt x="12798" y="3679791"/>
                </a:cubicBezTo>
                <a:cubicBezTo>
                  <a:pt x="13742" y="3665633"/>
                  <a:pt x="25240" y="3611876"/>
                  <a:pt x="34313" y="3593730"/>
                </a:cubicBezTo>
                <a:cubicBezTo>
                  <a:pt x="40095" y="3582166"/>
                  <a:pt x="48657" y="3572215"/>
                  <a:pt x="55829" y="3561457"/>
                </a:cubicBezTo>
                <a:cubicBezTo>
                  <a:pt x="76882" y="3498294"/>
                  <a:pt x="61773" y="3535210"/>
                  <a:pt x="120374" y="3443123"/>
                </a:cubicBezTo>
                <a:cubicBezTo>
                  <a:pt x="127315" y="3432215"/>
                  <a:pt x="134718" y="3421608"/>
                  <a:pt x="141890" y="3410850"/>
                </a:cubicBezTo>
                <a:cubicBezTo>
                  <a:pt x="149062" y="3400092"/>
                  <a:pt x="154263" y="3387719"/>
                  <a:pt x="163405" y="3378577"/>
                </a:cubicBezTo>
                <a:lnTo>
                  <a:pt x="195678" y="3346304"/>
                </a:lnTo>
                <a:cubicBezTo>
                  <a:pt x="207041" y="3312216"/>
                  <a:pt x="204118" y="3311551"/>
                  <a:pt x="227951" y="3281759"/>
                </a:cubicBezTo>
                <a:cubicBezTo>
                  <a:pt x="234287" y="3273839"/>
                  <a:pt x="243381" y="3268357"/>
                  <a:pt x="249466" y="3260243"/>
                </a:cubicBezTo>
                <a:cubicBezTo>
                  <a:pt x="264981" y="3239556"/>
                  <a:pt x="278153" y="3217212"/>
                  <a:pt x="292497" y="3195697"/>
                </a:cubicBezTo>
                <a:cubicBezTo>
                  <a:pt x="299669" y="3184939"/>
                  <a:pt x="304870" y="3172566"/>
                  <a:pt x="314012" y="3163424"/>
                </a:cubicBezTo>
                <a:cubicBezTo>
                  <a:pt x="324770" y="3152666"/>
                  <a:pt x="334598" y="3140890"/>
                  <a:pt x="346285" y="3131151"/>
                </a:cubicBezTo>
                <a:cubicBezTo>
                  <a:pt x="356217" y="3122874"/>
                  <a:pt x="367800" y="3116808"/>
                  <a:pt x="378558" y="3109636"/>
                </a:cubicBezTo>
                <a:cubicBezTo>
                  <a:pt x="431759" y="3029833"/>
                  <a:pt x="370487" y="3117171"/>
                  <a:pt x="421589" y="3055848"/>
                </a:cubicBezTo>
                <a:cubicBezTo>
                  <a:pt x="443818" y="3029173"/>
                  <a:pt x="456751" y="3008482"/>
                  <a:pt x="475377" y="2980544"/>
                </a:cubicBezTo>
                <a:cubicBezTo>
                  <a:pt x="486740" y="2946454"/>
                  <a:pt x="483814" y="2945793"/>
                  <a:pt x="507650" y="2915999"/>
                </a:cubicBezTo>
                <a:cubicBezTo>
                  <a:pt x="513986" y="2908079"/>
                  <a:pt x="522672" y="2902275"/>
                  <a:pt x="529165" y="2894483"/>
                </a:cubicBezTo>
                <a:cubicBezTo>
                  <a:pt x="540643" y="2880709"/>
                  <a:pt x="551017" y="2866043"/>
                  <a:pt x="561438" y="2851453"/>
                </a:cubicBezTo>
                <a:cubicBezTo>
                  <a:pt x="568953" y="2840932"/>
                  <a:pt x="574876" y="2829276"/>
                  <a:pt x="582953" y="2819180"/>
                </a:cubicBezTo>
                <a:cubicBezTo>
                  <a:pt x="589289" y="2811260"/>
                  <a:pt x="598133" y="2805584"/>
                  <a:pt x="604469" y="2797664"/>
                </a:cubicBezTo>
                <a:cubicBezTo>
                  <a:pt x="612546" y="2787568"/>
                  <a:pt x="618469" y="2775912"/>
                  <a:pt x="625984" y="2765391"/>
                </a:cubicBezTo>
                <a:cubicBezTo>
                  <a:pt x="636405" y="2750801"/>
                  <a:pt x="647836" y="2736951"/>
                  <a:pt x="658257" y="2722361"/>
                </a:cubicBezTo>
                <a:cubicBezTo>
                  <a:pt x="665772" y="2711840"/>
                  <a:pt x="671495" y="2700020"/>
                  <a:pt x="679772" y="2690088"/>
                </a:cubicBezTo>
                <a:cubicBezTo>
                  <a:pt x="689511" y="2678401"/>
                  <a:pt x="701287" y="2668573"/>
                  <a:pt x="712045" y="2657815"/>
                </a:cubicBezTo>
                <a:cubicBezTo>
                  <a:pt x="737626" y="2581075"/>
                  <a:pt x="701353" y="2673855"/>
                  <a:pt x="755076" y="2593269"/>
                </a:cubicBezTo>
                <a:cubicBezTo>
                  <a:pt x="761366" y="2583834"/>
                  <a:pt x="759999" y="2570720"/>
                  <a:pt x="765833" y="2560996"/>
                </a:cubicBezTo>
                <a:cubicBezTo>
                  <a:pt x="771051" y="2552299"/>
                  <a:pt x="781723" y="2547920"/>
                  <a:pt x="787349" y="2539481"/>
                </a:cubicBezTo>
                <a:cubicBezTo>
                  <a:pt x="803386" y="2515426"/>
                  <a:pt x="814858" y="2488568"/>
                  <a:pt x="830379" y="2464177"/>
                </a:cubicBezTo>
                <a:cubicBezTo>
                  <a:pt x="840005" y="2449051"/>
                  <a:pt x="853150" y="2436351"/>
                  <a:pt x="862652" y="2421147"/>
                </a:cubicBezTo>
                <a:cubicBezTo>
                  <a:pt x="871151" y="2407548"/>
                  <a:pt x="875271" y="2391459"/>
                  <a:pt x="884167" y="2378116"/>
                </a:cubicBezTo>
                <a:cubicBezTo>
                  <a:pt x="889793" y="2369677"/>
                  <a:pt x="899597" y="2364715"/>
                  <a:pt x="905683" y="2356601"/>
                </a:cubicBezTo>
                <a:cubicBezTo>
                  <a:pt x="921198" y="2335915"/>
                  <a:pt x="934370" y="2313570"/>
                  <a:pt x="948713" y="2292055"/>
                </a:cubicBezTo>
                <a:lnTo>
                  <a:pt x="970229" y="2259782"/>
                </a:lnTo>
                <a:lnTo>
                  <a:pt x="991744" y="2227509"/>
                </a:lnTo>
                <a:cubicBezTo>
                  <a:pt x="998916" y="2216751"/>
                  <a:pt x="1004117" y="2204378"/>
                  <a:pt x="1013259" y="2195236"/>
                </a:cubicBezTo>
                <a:cubicBezTo>
                  <a:pt x="1034774" y="2173721"/>
                  <a:pt x="1060927" y="2156007"/>
                  <a:pt x="1077805" y="2130690"/>
                </a:cubicBezTo>
                <a:cubicBezTo>
                  <a:pt x="1104946" y="2089978"/>
                  <a:pt x="1090178" y="2107559"/>
                  <a:pt x="1120836" y="2076902"/>
                </a:cubicBezTo>
                <a:cubicBezTo>
                  <a:pt x="1135562" y="2047450"/>
                  <a:pt x="1143590" y="2026944"/>
                  <a:pt x="1163866" y="2001599"/>
                </a:cubicBezTo>
                <a:cubicBezTo>
                  <a:pt x="1170202" y="1993679"/>
                  <a:pt x="1179296" y="1988197"/>
                  <a:pt x="1185381" y="1980083"/>
                </a:cubicBezTo>
                <a:cubicBezTo>
                  <a:pt x="1200896" y="1959396"/>
                  <a:pt x="1212897" y="1936224"/>
                  <a:pt x="1228412" y="1915537"/>
                </a:cubicBezTo>
                <a:cubicBezTo>
                  <a:pt x="1239170" y="1901194"/>
                  <a:pt x="1250403" y="1887195"/>
                  <a:pt x="1260685" y="1872507"/>
                </a:cubicBezTo>
                <a:cubicBezTo>
                  <a:pt x="1275514" y="1851323"/>
                  <a:pt x="1288201" y="1828648"/>
                  <a:pt x="1303716" y="1807961"/>
                </a:cubicBezTo>
                <a:cubicBezTo>
                  <a:pt x="1314474" y="1793617"/>
                  <a:pt x="1325568" y="1779520"/>
                  <a:pt x="1335989" y="1764930"/>
                </a:cubicBezTo>
                <a:cubicBezTo>
                  <a:pt x="1343504" y="1754409"/>
                  <a:pt x="1349989" y="1743178"/>
                  <a:pt x="1357504" y="1732657"/>
                </a:cubicBezTo>
                <a:cubicBezTo>
                  <a:pt x="1367925" y="1718067"/>
                  <a:pt x="1379356" y="1704217"/>
                  <a:pt x="1389777" y="1689627"/>
                </a:cubicBezTo>
                <a:cubicBezTo>
                  <a:pt x="1397292" y="1679106"/>
                  <a:pt x="1403015" y="1667286"/>
                  <a:pt x="1411292" y="1657354"/>
                </a:cubicBezTo>
                <a:cubicBezTo>
                  <a:pt x="1421031" y="1645667"/>
                  <a:pt x="1432807" y="1635839"/>
                  <a:pt x="1443565" y="1625081"/>
                </a:cubicBezTo>
                <a:cubicBezTo>
                  <a:pt x="1462471" y="1568364"/>
                  <a:pt x="1441827" y="1614258"/>
                  <a:pt x="1486596" y="1560535"/>
                </a:cubicBezTo>
                <a:cubicBezTo>
                  <a:pt x="1494873" y="1550603"/>
                  <a:pt x="1500596" y="1538783"/>
                  <a:pt x="1508111" y="1528262"/>
                </a:cubicBezTo>
                <a:cubicBezTo>
                  <a:pt x="1533364" y="1492908"/>
                  <a:pt x="1570601" y="1443572"/>
                  <a:pt x="1604930" y="1420686"/>
                </a:cubicBezTo>
                <a:lnTo>
                  <a:pt x="1669476" y="1377655"/>
                </a:lnTo>
                <a:cubicBezTo>
                  <a:pt x="1680234" y="1370483"/>
                  <a:pt x="1690185" y="1361922"/>
                  <a:pt x="1701749" y="1356140"/>
                </a:cubicBezTo>
                <a:cubicBezTo>
                  <a:pt x="1831820" y="1291101"/>
                  <a:pt x="1670584" y="1373947"/>
                  <a:pt x="1777052" y="1313109"/>
                </a:cubicBezTo>
                <a:cubicBezTo>
                  <a:pt x="1790976" y="1305153"/>
                  <a:pt x="1806231" y="1299674"/>
                  <a:pt x="1820083" y="1291594"/>
                </a:cubicBezTo>
                <a:cubicBezTo>
                  <a:pt x="1931709" y="1226480"/>
                  <a:pt x="1868705" y="1250286"/>
                  <a:pt x="1938417" y="1227048"/>
                </a:cubicBezTo>
                <a:cubicBezTo>
                  <a:pt x="2041319" y="1089844"/>
                  <a:pt x="1876285" y="1299945"/>
                  <a:pt x="2035236" y="1140987"/>
                </a:cubicBezTo>
                <a:cubicBezTo>
                  <a:pt x="2097822" y="1078398"/>
                  <a:pt x="2007611" y="1165800"/>
                  <a:pt x="2089024" y="1097956"/>
                </a:cubicBezTo>
                <a:cubicBezTo>
                  <a:pt x="2100711" y="1088217"/>
                  <a:pt x="2109610" y="1075422"/>
                  <a:pt x="2121297" y="1065683"/>
                </a:cubicBezTo>
                <a:cubicBezTo>
                  <a:pt x="2131229" y="1057406"/>
                  <a:pt x="2143907" y="1052758"/>
                  <a:pt x="2153570" y="1044168"/>
                </a:cubicBezTo>
                <a:cubicBezTo>
                  <a:pt x="2176312" y="1023953"/>
                  <a:pt x="2201238" y="1004939"/>
                  <a:pt x="2218116" y="979622"/>
                </a:cubicBezTo>
                <a:cubicBezTo>
                  <a:pt x="2239631" y="947348"/>
                  <a:pt x="2236045" y="943764"/>
                  <a:pt x="2271904" y="925834"/>
                </a:cubicBezTo>
                <a:cubicBezTo>
                  <a:pt x="2282046" y="920763"/>
                  <a:pt x="2294035" y="920147"/>
                  <a:pt x="2304177" y="915076"/>
                </a:cubicBezTo>
                <a:cubicBezTo>
                  <a:pt x="2364272" y="885029"/>
                  <a:pt x="2308483" y="890549"/>
                  <a:pt x="2400996" y="872046"/>
                </a:cubicBezTo>
                <a:cubicBezTo>
                  <a:pt x="2421456" y="867954"/>
                  <a:pt x="2465003" y="861557"/>
                  <a:pt x="2487057" y="850530"/>
                </a:cubicBezTo>
                <a:cubicBezTo>
                  <a:pt x="2498621" y="844748"/>
                  <a:pt x="2508572" y="836187"/>
                  <a:pt x="2519330" y="829015"/>
                </a:cubicBezTo>
                <a:cubicBezTo>
                  <a:pt x="2526502" y="807500"/>
                  <a:pt x="2539901" y="787128"/>
                  <a:pt x="2540845" y="764469"/>
                </a:cubicBezTo>
                <a:cubicBezTo>
                  <a:pt x="2544431" y="678408"/>
                  <a:pt x="2545240" y="592186"/>
                  <a:pt x="2551603" y="506286"/>
                </a:cubicBezTo>
                <a:cubicBezTo>
                  <a:pt x="2552441" y="494977"/>
                  <a:pt x="2557289" y="484155"/>
                  <a:pt x="2562360" y="474013"/>
                </a:cubicBezTo>
                <a:cubicBezTo>
                  <a:pt x="2568142" y="462449"/>
                  <a:pt x="2576704" y="452498"/>
                  <a:pt x="2583876" y="441740"/>
                </a:cubicBezTo>
                <a:lnTo>
                  <a:pt x="2605391" y="377194"/>
                </a:lnTo>
                <a:lnTo>
                  <a:pt x="2616149" y="344921"/>
                </a:lnTo>
                <a:cubicBezTo>
                  <a:pt x="2619735" y="255274"/>
                  <a:pt x="2620514" y="165471"/>
                  <a:pt x="2626906" y="75980"/>
                </a:cubicBezTo>
                <a:cubicBezTo>
                  <a:pt x="2630093" y="31356"/>
                  <a:pt x="2638063" y="48886"/>
                  <a:pt x="2669937" y="32949"/>
                </a:cubicBezTo>
                <a:cubicBezTo>
                  <a:pt x="2681501" y="27167"/>
                  <a:pt x="2704003" y="4262"/>
                  <a:pt x="2734483" y="676"/>
                </a:cubicBezTo>
                <a:close/>
              </a:path>
            </a:pathLst>
          </a:cu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8C61641F-5739-5243-AA6A-15413E5DC935}"/>
              </a:ext>
            </a:extLst>
          </p:cNvPr>
          <p:cNvSpPr txBox="1"/>
          <p:nvPr/>
        </p:nvSpPr>
        <p:spPr>
          <a:xfrm>
            <a:off x="8915029" y="4312430"/>
            <a:ext cx="207622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FF0000"/>
                </a:solidFill>
              </a:rPr>
              <a:t>Complicated</a:t>
            </a:r>
          </a:p>
        </p:txBody>
      </p:sp>
    </p:spTree>
    <p:extLst>
      <p:ext uri="{BB962C8B-B14F-4D97-AF65-F5344CB8AC3E}">
        <p14:creationId xmlns:p14="http://schemas.microsoft.com/office/powerpoint/2010/main" val="1385816644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Title 28">
            <a:extLst>
              <a:ext uri="{FF2B5EF4-FFF2-40B4-BE49-F238E27FC236}">
                <a16:creationId xmlns:a16="http://schemas.microsoft.com/office/drawing/2014/main" id="{100C8E99-87BD-7248-90DB-0050AD4CBA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4163471" cy="1325563"/>
          </a:xfrm>
        </p:spPr>
        <p:txBody>
          <a:bodyPr>
            <a:noAutofit/>
          </a:bodyPr>
          <a:lstStyle/>
          <a:p>
            <a:r>
              <a:rPr lang="en-US" sz="2800" dirty="0"/>
              <a:t>How can this influence what values to control for?</a:t>
            </a:r>
          </a:p>
        </p:txBody>
      </p:sp>
      <p:sp>
        <p:nvSpPr>
          <p:cNvPr id="30" name="Content Placeholder 29">
            <a:extLst>
              <a:ext uri="{FF2B5EF4-FFF2-40B4-BE49-F238E27FC236}">
                <a16:creationId xmlns:a16="http://schemas.microsoft.com/office/drawing/2014/main" id="{29FC020D-0583-3648-8B91-C1251C3E6B1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1771439"/>
            <a:ext cx="3896165" cy="1714529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2000" dirty="0"/>
              <a:t>Assume we are the module controlling </a:t>
            </a:r>
            <a:r>
              <a:rPr lang="en-US" sz="2000" b="1" dirty="0"/>
              <a:t>parameter 283.</a:t>
            </a:r>
            <a:r>
              <a:rPr lang="en-US" sz="2000" dirty="0"/>
              <a:t> </a:t>
            </a:r>
          </a:p>
          <a:p>
            <a:pPr marL="0" indent="0">
              <a:buNone/>
            </a:pPr>
            <a:r>
              <a:rPr lang="en-US" sz="2000" dirty="0"/>
              <a:t>Do we keep it above or below 2.05?</a:t>
            </a:r>
          </a:p>
          <a:p>
            <a:pPr marL="0" indent="0">
              <a:buNone/>
            </a:pPr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DC0501F9-1FB1-7E41-B0F9-BD07D7BC5FD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en-US"/>
              <a:t>E. Borja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B3EA7768-E460-FC46-9995-EEBCD0E64F2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0C8481C-24FE-FB46-9660-5C2F72B689F2}" type="slidenum">
              <a:rPr lang="en-US" smtClean="0"/>
              <a:t>9</a:t>
            </a:fld>
            <a:endParaRPr lang="en-US" dirty="0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E4ABCD8C-178D-984E-9878-1D7FBCAE40D3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5194596" y="204394"/>
            <a:ext cx="5853507" cy="6196775"/>
          </a:xfrm>
          <a:prstGeom prst="rect">
            <a:avLst/>
          </a:prstGeom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12634685-2242-7A49-AA4A-017F34021E6B}"/>
              </a:ext>
            </a:extLst>
          </p:cNvPr>
          <p:cNvSpPr txBox="1"/>
          <p:nvPr/>
        </p:nvSpPr>
        <p:spPr>
          <a:xfrm>
            <a:off x="5738678" y="3319559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0.029</a:t>
            </a:r>
            <a:endParaRPr lang="en-US" dirty="0">
              <a:solidFill>
                <a:srgbClr val="C00000"/>
              </a:solidFill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AEE91A82-8516-B24C-BD22-400927970658}"/>
              </a:ext>
            </a:extLst>
          </p:cNvPr>
          <p:cNvSpPr txBox="1"/>
          <p:nvPr/>
        </p:nvSpPr>
        <p:spPr>
          <a:xfrm>
            <a:off x="6318503" y="3311169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0.024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A91D4570-EFAC-EB48-9B56-29C5FC5C9D17}"/>
              </a:ext>
            </a:extLst>
          </p:cNvPr>
          <p:cNvSpPr txBox="1"/>
          <p:nvPr/>
        </p:nvSpPr>
        <p:spPr>
          <a:xfrm>
            <a:off x="6318503" y="3925596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0.55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A71FF29-94D9-1946-9CA5-2B8CEA0B6916}"/>
              </a:ext>
            </a:extLst>
          </p:cNvPr>
          <p:cNvSpPr txBox="1"/>
          <p:nvPr/>
        </p:nvSpPr>
        <p:spPr>
          <a:xfrm>
            <a:off x="6537211" y="4506261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0.076</a:t>
            </a: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F398C6A7-8525-1044-8AC6-23F349BE8F76}"/>
              </a:ext>
            </a:extLst>
          </p:cNvPr>
          <p:cNvSpPr txBox="1"/>
          <p:nvPr/>
        </p:nvSpPr>
        <p:spPr>
          <a:xfrm>
            <a:off x="7209728" y="4530178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0.110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2CC7FCD5-90AD-9C42-B24D-69558012D51F}"/>
              </a:ext>
            </a:extLst>
          </p:cNvPr>
          <p:cNvSpPr txBox="1"/>
          <p:nvPr/>
        </p:nvSpPr>
        <p:spPr>
          <a:xfrm>
            <a:off x="7527745" y="3325816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0.046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5077CBDE-4C98-954D-8271-73288E4587CE}"/>
              </a:ext>
            </a:extLst>
          </p:cNvPr>
          <p:cNvSpPr txBox="1"/>
          <p:nvPr/>
        </p:nvSpPr>
        <p:spPr>
          <a:xfrm>
            <a:off x="8121349" y="3332080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0.046</a:t>
            </a: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DBBC8BEA-9450-DF4C-9341-3DAD91745A78}"/>
              </a:ext>
            </a:extLst>
          </p:cNvPr>
          <p:cNvSpPr txBox="1"/>
          <p:nvPr/>
        </p:nvSpPr>
        <p:spPr>
          <a:xfrm>
            <a:off x="8623388" y="3302781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0.017</a:t>
            </a: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82106D77-F7A1-3545-9044-5D3986B79FCE}"/>
              </a:ext>
            </a:extLst>
          </p:cNvPr>
          <p:cNvSpPr txBox="1"/>
          <p:nvPr/>
        </p:nvSpPr>
        <p:spPr>
          <a:xfrm>
            <a:off x="7890600" y="4506260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0.51</a:t>
            </a: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0557666E-458D-1D4B-BE06-B0106832497C}"/>
              </a:ext>
            </a:extLst>
          </p:cNvPr>
          <p:cNvSpPr txBox="1"/>
          <p:nvPr/>
        </p:nvSpPr>
        <p:spPr>
          <a:xfrm>
            <a:off x="8480555" y="4493739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0.51</a:t>
            </a:r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E8297C17-ADE0-E344-9C57-168178AD40D5}"/>
              </a:ext>
            </a:extLst>
          </p:cNvPr>
          <p:cNvSpPr txBox="1"/>
          <p:nvPr/>
        </p:nvSpPr>
        <p:spPr>
          <a:xfrm>
            <a:off x="8008261" y="6202460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0.001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09028EC9-DE8F-704B-9183-B26721A7B548}"/>
              </a:ext>
            </a:extLst>
          </p:cNvPr>
          <p:cNvSpPr/>
          <p:nvPr/>
        </p:nvSpPr>
        <p:spPr>
          <a:xfrm>
            <a:off x="6537211" y="1199626"/>
            <a:ext cx="798533" cy="671119"/>
          </a:xfrm>
          <a:prstGeom prst="rect">
            <a:avLst/>
          </a:prstGeom>
          <a:noFill/>
          <a:ln>
            <a:solidFill>
              <a:srgbClr val="C0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9035DCE7-DCF1-A849-A5E2-43F73EE8F266}"/>
              </a:ext>
            </a:extLst>
          </p:cNvPr>
          <p:cNvSpPr txBox="1"/>
          <p:nvPr/>
        </p:nvSpPr>
        <p:spPr>
          <a:xfrm>
            <a:off x="9013770" y="5636115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0.054</a:t>
            </a:r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73D9192B-1D0E-FC4E-A84B-9419315376C2}"/>
              </a:ext>
            </a:extLst>
          </p:cNvPr>
          <p:cNvSpPr txBox="1"/>
          <p:nvPr/>
        </p:nvSpPr>
        <p:spPr>
          <a:xfrm>
            <a:off x="8593327" y="6214981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0.0006</a:t>
            </a:r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853CEA07-5B0B-B44D-9555-CEE1F8817CF1}"/>
              </a:ext>
            </a:extLst>
          </p:cNvPr>
          <p:cNvSpPr txBox="1"/>
          <p:nvPr/>
        </p:nvSpPr>
        <p:spPr>
          <a:xfrm>
            <a:off x="9516415" y="5636115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0.005</a:t>
            </a:r>
          </a:p>
        </p:txBody>
      </p:sp>
      <p:sp>
        <p:nvSpPr>
          <p:cNvPr id="25" name="TextBox 24">
            <a:extLst>
              <a:ext uri="{FF2B5EF4-FFF2-40B4-BE49-F238E27FC236}">
                <a16:creationId xmlns:a16="http://schemas.microsoft.com/office/drawing/2014/main" id="{509F0E32-4271-024F-955A-D8568056AFF1}"/>
              </a:ext>
            </a:extLst>
          </p:cNvPr>
          <p:cNvSpPr txBox="1"/>
          <p:nvPr/>
        </p:nvSpPr>
        <p:spPr>
          <a:xfrm>
            <a:off x="10068530" y="5662881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0.005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C9AB0E43-C904-584F-AADF-071B7D044A59}"/>
              </a:ext>
            </a:extLst>
          </p:cNvPr>
          <p:cNvSpPr txBox="1"/>
          <p:nvPr/>
        </p:nvSpPr>
        <p:spPr>
          <a:xfrm>
            <a:off x="9905732" y="4493738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</a:t>
            </a: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29195058-2DD6-124D-B01E-C836E715A953}"/>
              </a:ext>
            </a:extLst>
          </p:cNvPr>
          <p:cNvSpPr txBox="1"/>
          <p:nvPr/>
        </p:nvSpPr>
        <p:spPr>
          <a:xfrm>
            <a:off x="9952554" y="3941112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0.016</a:t>
            </a: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5F860F40-210E-E64E-AE11-2FBAA437784C}"/>
              </a:ext>
            </a:extLst>
          </p:cNvPr>
          <p:cNvSpPr txBox="1"/>
          <p:nvPr/>
        </p:nvSpPr>
        <p:spPr>
          <a:xfrm>
            <a:off x="10555267" y="3935157"/>
            <a:ext cx="798533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>
                <a:solidFill>
                  <a:srgbClr val="C00000"/>
                </a:solidFill>
              </a:rPr>
              <a:t>0.024</a:t>
            </a:r>
          </a:p>
        </p:txBody>
      </p:sp>
      <p:graphicFrame>
        <p:nvGraphicFramePr>
          <p:cNvPr id="31" name="Table 30">
            <a:extLst>
              <a:ext uri="{FF2B5EF4-FFF2-40B4-BE49-F238E27FC236}">
                <a16:creationId xmlns:a16="http://schemas.microsoft.com/office/drawing/2014/main" id="{F3713887-49A9-8C48-84B6-3FDC7FB14CD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63143479"/>
              </p:ext>
            </p:extLst>
          </p:nvPr>
        </p:nvGraphicFramePr>
        <p:xfrm>
          <a:off x="868672" y="2976525"/>
          <a:ext cx="3406629" cy="1112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313925">
                  <a:extLst>
                    <a:ext uri="{9D8B030D-6E8A-4147-A177-3AD203B41FA5}">
                      <a16:colId xmlns:a16="http://schemas.microsoft.com/office/drawing/2014/main" val="2985092022"/>
                    </a:ext>
                  </a:extLst>
                </a:gridCol>
                <a:gridCol w="2092704">
                  <a:extLst>
                    <a:ext uri="{9D8B030D-6E8A-4147-A177-3AD203B41FA5}">
                      <a16:colId xmlns:a16="http://schemas.microsoft.com/office/drawing/2014/main" val="2469327572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outcome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chance of passing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8860743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below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84.9%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351782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r>
                        <a:rPr lang="en-US" dirty="0"/>
                        <a:t>above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US" dirty="0"/>
                        <a:t>45%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738862887"/>
                  </a:ext>
                </a:extLst>
              </a:tr>
            </a:tbl>
          </a:graphicData>
        </a:graphic>
      </p:graphicFrame>
      <p:sp>
        <p:nvSpPr>
          <p:cNvPr id="32" name="TextBox 31">
            <a:extLst>
              <a:ext uri="{FF2B5EF4-FFF2-40B4-BE49-F238E27FC236}">
                <a16:creationId xmlns:a16="http://schemas.microsoft.com/office/drawing/2014/main" id="{82467A5F-EED3-A944-8828-55477E5764F3}"/>
              </a:ext>
            </a:extLst>
          </p:cNvPr>
          <p:cNvSpPr txBox="1"/>
          <p:nvPr/>
        </p:nvSpPr>
        <p:spPr>
          <a:xfrm>
            <a:off x="793101" y="4155184"/>
            <a:ext cx="3823497" cy="22159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This parameter is already 79% likely to be &gt;2.05, which is not favorable!</a:t>
            </a:r>
          </a:p>
          <a:p>
            <a:endParaRPr lang="en-US" dirty="0"/>
          </a:p>
          <a:p>
            <a:r>
              <a:rPr lang="en-US" sz="1200" dirty="0"/>
              <a:t>These was done by: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/>
              <a:t>Calculate the probabilities at each split based on the distribution of data at that node.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/>
              <a:t>Multiply all the probabilities leading to an endpoint to get the probability of that endpoint.</a:t>
            </a:r>
          </a:p>
          <a:p>
            <a:pPr marL="342900" indent="-342900">
              <a:buFont typeface="+mj-lt"/>
              <a:buAutoNum type="arabicPeriod"/>
            </a:pPr>
            <a:r>
              <a:rPr lang="en-US" sz="1200" dirty="0"/>
              <a:t>Sum all the probabilities of the passing outcomes for below and above.</a:t>
            </a:r>
          </a:p>
        </p:txBody>
      </p:sp>
      <p:sp>
        <p:nvSpPr>
          <p:cNvPr id="33" name="Rectangle 32">
            <a:extLst>
              <a:ext uri="{FF2B5EF4-FFF2-40B4-BE49-F238E27FC236}">
                <a16:creationId xmlns:a16="http://schemas.microsoft.com/office/drawing/2014/main" id="{F7855451-95AD-1049-83E7-DA2BEF0CE1C6}"/>
              </a:ext>
            </a:extLst>
          </p:cNvPr>
          <p:cNvSpPr/>
          <p:nvPr/>
        </p:nvSpPr>
        <p:spPr>
          <a:xfrm>
            <a:off x="5772594" y="2139192"/>
            <a:ext cx="2230778" cy="275997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5" name="Rectangle 34">
            <a:extLst>
              <a:ext uri="{FF2B5EF4-FFF2-40B4-BE49-F238E27FC236}">
                <a16:creationId xmlns:a16="http://schemas.microsoft.com/office/drawing/2014/main" id="{B9C9F314-6F5F-4847-8B65-DD40BD61062B}"/>
              </a:ext>
            </a:extLst>
          </p:cNvPr>
          <p:cNvSpPr/>
          <p:nvPr/>
        </p:nvSpPr>
        <p:spPr>
          <a:xfrm>
            <a:off x="8021570" y="1806756"/>
            <a:ext cx="3219458" cy="4703481"/>
          </a:xfrm>
          <a:prstGeom prst="rect">
            <a:avLst/>
          </a:prstGeom>
          <a:noFill/>
          <a:ln>
            <a:solidFill>
              <a:schemeClr val="accent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329738A0-8EE8-DA41-96A9-374290F9902A}"/>
              </a:ext>
            </a:extLst>
          </p:cNvPr>
          <p:cNvSpPr txBox="1"/>
          <p:nvPr/>
        </p:nvSpPr>
        <p:spPr>
          <a:xfrm>
            <a:off x="7284757" y="1024966"/>
            <a:ext cx="2787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rgbClr val="C00000"/>
                </a:solidFill>
              </a:rPr>
              <a:t>module making decision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7564A34A-8BD0-A142-9F40-975FB3B32C8D}"/>
              </a:ext>
            </a:extLst>
          </p:cNvPr>
          <p:cNvSpPr txBox="1"/>
          <p:nvPr/>
        </p:nvSpPr>
        <p:spPr>
          <a:xfrm>
            <a:off x="5654010" y="4850949"/>
            <a:ext cx="2787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if </a:t>
            </a:r>
            <a:r>
              <a:rPr lang="en-US" dirty="0" err="1">
                <a:solidFill>
                  <a:schemeClr val="accent1">
                    <a:lumMod val="50000"/>
                  </a:schemeClr>
                </a:solidFill>
              </a:rPr>
              <a:t>param</a:t>
            </a:r>
            <a:r>
              <a:rPr lang="en-US" dirty="0">
                <a:solidFill>
                  <a:schemeClr val="accent1">
                    <a:lumMod val="50000"/>
                  </a:schemeClr>
                </a:solidFill>
              </a:rPr>
              <a:t> 283 &lt;=2.05</a:t>
            </a: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B252ABC3-DA9B-5F4F-ADFE-4A53AE7D7B4B}"/>
              </a:ext>
            </a:extLst>
          </p:cNvPr>
          <p:cNvSpPr txBox="1"/>
          <p:nvPr/>
        </p:nvSpPr>
        <p:spPr>
          <a:xfrm>
            <a:off x="7927011" y="6445246"/>
            <a:ext cx="278720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if </a:t>
            </a:r>
            <a:r>
              <a:rPr lang="en-US" dirty="0" err="1">
                <a:solidFill>
                  <a:schemeClr val="accent6">
                    <a:lumMod val="75000"/>
                  </a:schemeClr>
                </a:solidFill>
              </a:rPr>
              <a:t>param</a:t>
            </a:r>
            <a:r>
              <a:rPr lang="en-US" dirty="0">
                <a:solidFill>
                  <a:schemeClr val="accent6">
                    <a:lumMod val="75000"/>
                  </a:schemeClr>
                </a:solidFill>
              </a:rPr>
              <a:t> 283 &gt; 2.05</a:t>
            </a:r>
          </a:p>
        </p:txBody>
      </p:sp>
      <p:cxnSp>
        <p:nvCxnSpPr>
          <p:cNvPr id="6" name="Straight Arrow Connector 5">
            <a:extLst>
              <a:ext uri="{FF2B5EF4-FFF2-40B4-BE49-F238E27FC236}">
                <a16:creationId xmlns:a16="http://schemas.microsoft.com/office/drawing/2014/main" id="{48775403-EDDD-9B4C-AC7E-1321D45ACB56}"/>
              </a:ext>
            </a:extLst>
          </p:cNvPr>
          <p:cNvCxnSpPr/>
          <p:nvPr/>
        </p:nvCxnSpPr>
        <p:spPr>
          <a:xfrm flipV="1">
            <a:off x="3797449" y="1613647"/>
            <a:ext cx="2739762" cy="602428"/>
          </a:xfrm>
          <a:prstGeom prst="straightConnector1">
            <a:avLst/>
          </a:prstGeom>
          <a:ln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519515913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1951</TotalTime>
  <Words>799</Words>
  <Application>Microsoft Macintosh PowerPoint</Application>
  <PresentationFormat>Widescreen</PresentationFormat>
  <Paragraphs>161</Paragraphs>
  <Slides>15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15</vt:i4>
      </vt:variant>
    </vt:vector>
  </HeadingPairs>
  <TitlesOfParts>
    <vt:vector size="19" baseType="lpstr">
      <vt:lpstr>Arial</vt:lpstr>
      <vt:lpstr>Calibri</vt:lpstr>
      <vt:lpstr>Calibri Light</vt:lpstr>
      <vt:lpstr>Office Theme</vt:lpstr>
      <vt:lpstr>Machine Learning Applications to Semiconductor Manufacturing Process Control</vt:lpstr>
      <vt:lpstr>Overview</vt:lpstr>
      <vt:lpstr>Semiconductor process</vt:lpstr>
      <vt:lpstr>Traditional process control</vt:lpstr>
      <vt:lpstr>Problems with traditional process control</vt:lpstr>
      <vt:lpstr>Use Random Forest for improving yield</vt:lpstr>
      <vt:lpstr>Visualization of one tree</vt:lpstr>
      <vt:lpstr>Prioritizing controllability</vt:lpstr>
      <vt:lpstr>How can this influence what values to control for?</vt:lpstr>
      <vt:lpstr>Challenge for Implementing Random Forest</vt:lpstr>
      <vt:lpstr>Using K-means clustering to improve product variability</vt:lpstr>
      <vt:lpstr>Using K-means clustering to improve product variability</vt:lpstr>
      <vt:lpstr>Finding the difference between clusters</vt:lpstr>
      <vt:lpstr>Finding the difference between clusters</vt:lpstr>
      <vt:lpstr>Conclusion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Determining Housing Prices in Ames, Iowa Sold 2007-2010</dc:title>
  <dc:creator>Microsoft Office User</dc:creator>
  <cp:lastModifiedBy>Microsoft Office User</cp:lastModifiedBy>
  <cp:revision>81</cp:revision>
  <dcterms:created xsi:type="dcterms:W3CDTF">2020-12-27T21:47:30Z</dcterms:created>
  <dcterms:modified xsi:type="dcterms:W3CDTF">2021-01-14T02:51:57Z</dcterms:modified>
</cp:coreProperties>
</file>

<file path=docProps/thumbnail.jpeg>
</file>